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ctiveX/activeX1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1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2.xml" ContentType="application/vnd.openxmlformats-officedocument.presentationml.notesSlide+xml"/>
  <Override PartName="/ppt/embeddings/oleObject6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5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6.xml" ContentType="application/vnd.openxmlformats-officedocument.presentationml.notesSlide+xml"/>
  <Override PartName="/ppt/embeddings/oleObject12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24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31.xml" ContentType="application/vnd.openxmlformats-officedocument.presentationml.notesSlide+xml"/>
  <Override PartName="/ppt/embeddings/oleObject27.bin" ContentType="application/vnd.openxmlformats-officedocument.oleObject"/>
  <Override PartName="/ppt/notesSlides/notesSlide32.xml" ContentType="application/vnd.openxmlformats-officedocument.presentationml.notesSlide+xml"/>
  <Override PartName="/ppt/embeddings/oleObject28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ctiveX/activeX2.xml" ContentType="application/vnd.ms-office.activeX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embeddings/oleObject31.bin" ContentType="application/vnd.openxmlformats-officedocument.oleObject"/>
  <Override PartName="/ppt/activeX/activeX3.xml" ContentType="application/vnd.ms-office.activeX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activeX/activeX4.xml" ContentType="application/vnd.ms-office.activeX+xml"/>
  <Override PartName="/ppt/notesSlides/notesSlide44.xml" ContentType="application/vnd.openxmlformats-officedocument.presentationml.notesSlide+xml"/>
  <Override PartName="/ppt/activeX/activeX5.xml" ContentType="application/vnd.ms-office.activeX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98" r:id="rId2"/>
    <p:sldId id="499" r:id="rId3"/>
    <p:sldId id="497" r:id="rId4"/>
    <p:sldId id="257" r:id="rId5"/>
    <p:sldId id="455" r:id="rId6"/>
    <p:sldId id="456" r:id="rId7"/>
    <p:sldId id="460" r:id="rId8"/>
    <p:sldId id="459" r:id="rId9"/>
    <p:sldId id="461" r:id="rId10"/>
    <p:sldId id="463" r:id="rId11"/>
    <p:sldId id="464" r:id="rId12"/>
    <p:sldId id="465" r:id="rId13"/>
    <p:sldId id="467" r:id="rId14"/>
    <p:sldId id="468" r:id="rId15"/>
    <p:sldId id="470" r:id="rId16"/>
    <p:sldId id="469" r:id="rId17"/>
    <p:sldId id="471" r:id="rId18"/>
    <p:sldId id="472" r:id="rId19"/>
    <p:sldId id="474" r:id="rId20"/>
    <p:sldId id="411" r:id="rId21"/>
    <p:sldId id="412" r:id="rId22"/>
    <p:sldId id="475" r:id="rId23"/>
    <p:sldId id="476" r:id="rId24"/>
    <p:sldId id="477" r:id="rId25"/>
    <p:sldId id="496" r:id="rId26"/>
    <p:sldId id="478" r:id="rId27"/>
    <p:sldId id="479" r:id="rId28"/>
    <p:sldId id="480" r:id="rId29"/>
    <p:sldId id="481" r:id="rId30"/>
    <p:sldId id="482" r:id="rId31"/>
    <p:sldId id="485" r:id="rId32"/>
    <p:sldId id="414" r:id="rId33"/>
    <p:sldId id="421" r:id="rId34"/>
    <p:sldId id="422" r:id="rId35"/>
    <p:sldId id="423" r:id="rId36"/>
    <p:sldId id="426" r:id="rId37"/>
    <p:sldId id="428" r:id="rId38"/>
    <p:sldId id="429" r:id="rId39"/>
    <p:sldId id="430" r:id="rId40"/>
    <p:sldId id="433" r:id="rId41"/>
    <p:sldId id="434" r:id="rId42"/>
    <p:sldId id="435" r:id="rId43"/>
    <p:sldId id="436" r:id="rId44"/>
    <p:sldId id="488" r:id="rId45"/>
    <p:sldId id="489" r:id="rId46"/>
    <p:sldId id="500" r:id="rId47"/>
    <p:sldId id="501" r:id="rId48"/>
    <p:sldId id="502" r:id="rId49"/>
    <p:sldId id="503" r:id="rId50"/>
    <p:sldId id="504" r:id="rId51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4" autoAdjust="0"/>
    <p:restoredTop sz="94660"/>
  </p:normalViewPr>
  <p:slideViewPr>
    <p:cSldViewPr>
      <p:cViewPr>
        <p:scale>
          <a:sx n="70" d="100"/>
          <a:sy n="70" d="100"/>
        </p:scale>
        <p:origin x="-1356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AFAA7-82CA-400A-BCB0-32945EE7263A}" type="datetimeFigureOut">
              <a:rPr lang="ru-RU" smtClean="0"/>
              <a:pPr/>
              <a:t>12.03.2023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411B5-9C62-4F1A-A561-1CDF863A34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87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>
                <a:solidFill>
                  <a:prstClr val="black"/>
                </a:solidFill>
              </a:rPr>
              <a:pPr/>
              <a:t>1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322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108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1B878-3603-441A-97E6-384E9212908B}" type="slidenum">
              <a:rPr lang="ru-RU" smtClean="0"/>
              <a:pPr>
                <a:defRPr/>
              </a:pPr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11B5-9C62-4F1A-A561-1CDF863A347E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0C389-C97F-46F9-AEE0-67D23B0AA235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\Program%20Files\Physicon\Open%20Physics%202.5%20part%202\content\chapter6\section\paragraph6\images\6-6-2.gi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29.png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6.wmf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40.w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8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8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phet.colorado.edu/en/simulation/legacy/alpha-decay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phet.colorado.edu/en/simulation/legacy/alpha-deca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phet.colorado.edu/en/simulation/legacy/nuclear-fiss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1828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5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ЭЛЕКТРОДИНА</a:t>
            </a:r>
            <a:r>
              <a:rPr lang="en-US" sz="5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ru-RU" sz="5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ИКА</a:t>
            </a:r>
            <a:endParaRPr lang="ru-RU" sz="5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486400"/>
            <a:ext cx="6400800" cy="8382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К.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P.Abduraxmanov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</a:p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M.F.Raxmatullaeva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ru-RU" sz="28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ru-RU" sz="4000" b="1" dirty="0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</a:t>
            </a:r>
            <a:r>
              <a:rPr lang="en-US" sz="4000" b="1" dirty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5</a:t>
            </a:r>
            <a:r>
              <a:rPr lang="ru-RU" sz="4000" b="1" dirty="0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– </a:t>
            </a:r>
            <a:r>
              <a:rPr lang="en-US" sz="4000" b="1" dirty="0" err="1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ma’ruza</a:t>
            </a:r>
            <a:endParaRPr lang="ru-RU" sz="4000" b="1" dirty="0" smtClean="0">
              <a:ln w="11430"/>
              <a:solidFill>
                <a:prstClr val="black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FIZIKA KAFEDRASI</a:t>
            </a:r>
            <a:endParaRPr lang="ru-RU" b="1" dirty="0">
              <a:solidFill>
                <a:prstClr val="black"/>
              </a:solidFill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638800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ru-RU" sz="2800" b="1" dirty="0" smtClean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201</a:t>
            </a:r>
            <a:r>
              <a:rPr lang="en-US" sz="2800" b="1" dirty="0" smtClean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</a:t>
            </a:r>
            <a:endParaRPr lang="ru-RU" sz="2800" b="1" dirty="0">
              <a:ln w="1905"/>
              <a:solidFill>
                <a:prstClr val="black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786050" y="304800"/>
            <a:ext cx="6053150" cy="2438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endParaRPr lang="ru-RU" sz="4400" b="1" cap="all" dirty="0" smtClean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>
              <a:spcBef>
                <a:spcPct val="0"/>
              </a:spcBef>
              <a:defRPr/>
            </a:pPr>
            <a:endParaRPr lang="ru-RU" sz="4400" b="1" cap="all" dirty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>
              <a:spcBef>
                <a:spcPct val="0"/>
              </a:spcBef>
              <a:defRPr/>
            </a:pPr>
            <a:r>
              <a:rPr lang="ru-RU" sz="40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ато</a:t>
            </a:r>
            <a:r>
              <a:rPr lang="en-US" sz="40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ru-RU" sz="40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40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VA</a:t>
            </a:r>
            <a:r>
              <a:rPr lang="ru-RU" sz="40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ru-RU" sz="40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ато</a:t>
            </a:r>
            <a:r>
              <a:rPr lang="en-US" sz="40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ru-RU" sz="40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40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yadrosI</a:t>
            </a:r>
            <a:r>
              <a:rPr lang="en-US" sz="40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40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fizikasI</a:t>
            </a:r>
            <a:r>
              <a:rPr lang="en-US" sz="44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endParaRPr lang="ru-RU" sz="4400" b="1" cap="all" dirty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>
              <a:spcBef>
                <a:spcPct val="0"/>
              </a:spcBef>
              <a:defRPr/>
            </a:pPr>
            <a:endParaRPr lang="ru-RU" sz="4400" b="1" cap="all" dirty="0" smtClean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>
              <a:spcBef>
                <a:spcPct val="0"/>
              </a:spcBef>
              <a:defRPr/>
            </a:pPr>
            <a:endParaRPr lang="ru-RU" sz="4400" b="1" cap="all" dirty="0">
              <a:ln w="0"/>
              <a:solidFill>
                <a:prstClr val="black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85720" y="4643446"/>
            <a:ext cx="1905000" cy="9144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II</a:t>
            </a:r>
            <a:endParaRPr lang="ru-RU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1" descr="D:\АНИМАЦИИ\My Pictures\17072009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04800" y="3154057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634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064" y="152400"/>
            <a:ext cx="8672536" cy="11953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uz-Latn-UZ" sz="2800" b="1" i="1" dirty="0" smtClean="0"/>
              <a:t>Proton – </a:t>
            </a:r>
            <a:r>
              <a:rPr lang="uz-Latn-UZ" sz="2800" b="1" dirty="0" smtClean="0"/>
              <a:t>birden-bir elektron</a:t>
            </a:r>
            <a:r>
              <a:rPr lang="en-US" sz="2800" b="1" dirty="0" smtClean="0"/>
              <a:t>n</a:t>
            </a:r>
            <a:r>
              <a:rPr lang="uz-Latn-UZ" sz="2800" b="1" dirty="0" smtClean="0"/>
              <a:t>an azat eilgen vodorod atomı esaplanadı.</a:t>
            </a:r>
            <a:endParaRPr lang="ru-RU" sz="28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528752"/>
            <a:ext cx="8458200" cy="5157816"/>
          </a:xfrm>
          <a:ln w="38100">
            <a:solidFill>
              <a:srgbClr val="002060"/>
            </a:solidFill>
          </a:ln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uz-Latn-UZ" sz="7400" b="1" dirty="0" smtClean="0"/>
              <a:t>Belgileniwi</a:t>
            </a:r>
            <a:endParaRPr lang="ru-RU" sz="7400" b="1" dirty="0" smtClean="0"/>
          </a:p>
          <a:p>
            <a:pPr>
              <a:buNone/>
            </a:pPr>
            <a:r>
              <a:rPr lang="ru-RU" sz="7400" b="1" dirty="0" smtClean="0"/>
              <a:t> </a:t>
            </a:r>
          </a:p>
          <a:p>
            <a:pPr>
              <a:buNone/>
            </a:pPr>
            <a:r>
              <a:rPr lang="uz-Latn-UZ" sz="7400" b="1" dirty="0" smtClean="0"/>
              <a:t>Zaryadı</a:t>
            </a:r>
            <a:r>
              <a:rPr lang="ru-RU" sz="7400" dirty="0" smtClean="0"/>
              <a:t>         </a:t>
            </a:r>
            <a:r>
              <a:rPr lang="ru-RU" sz="7400" i="1" dirty="0" smtClean="0"/>
              <a:t>e</a:t>
            </a:r>
            <a:r>
              <a:rPr lang="ru-RU" sz="7400" dirty="0" smtClean="0"/>
              <a:t> = +1,60217733·10</a:t>
            </a:r>
            <a:r>
              <a:rPr lang="ru-RU" sz="7400" baseline="30000" dirty="0" smtClean="0"/>
              <a:t>–19</a:t>
            </a:r>
            <a:r>
              <a:rPr lang="ru-RU" sz="7400" dirty="0" smtClean="0"/>
              <a:t> </a:t>
            </a:r>
            <a:r>
              <a:rPr lang="en-US" sz="7400" dirty="0" smtClean="0"/>
              <a:t>C</a:t>
            </a:r>
            <a:endParaRPr lang="ru-RU" sz="7400" dirty="0" smtClean="0"/>
          </a:p>
          <a:p>
            <a:pPr>
              <a:buNone/>
            </a:pPr>
            <a:r>
              <a:rPr lang="uz-Latn-UZ" sz="7400" b="1" dirty="0" smtClean="0"/>
              <a:t>Massası</a:t>
            </a:r>
            <a:r>
              <a:rPr lang="ru-RU" sz="7400" dirty="0" smtClean="0"/>
              <a:t>        </a:t>
            </a:r>
            <a:r>
              <a:rPr lang="ru-RU" sz="7400" i="1" dirty="0" err="1" smtClean="0"/>
              <a:t>m</a:t>
            </a:r>
            <a:r>
              <a:rPr lang="ru-RU" sz="7400" baseline="-25000" dirty="0" err="1" smtClean="0"/>
              <a:t>p</a:t>
            </a:r>
            <a:r>
              <a:rPr lang="ru-RU" sz="7400" dirty="0" smtClean="0"/>
              <a:t> = 1,67262·10</a:t>
            </a:r>
            <a:r>
              <a:rPr lang="ru-RU" sz="7400" baseline="30000" dirty="0" smtClean="0"/>
              <a:t>–27</a:t>
            </a:r>
            <a:r>
              <a:rPr lang="ru-RU" sz="7400" dirty="0" smtClean="0"/>
              <a:t> к</a:t>
            </a:r>
            <a:r>
              <a:rPr lang="en-US" sz="7400" dirty="0" smtClean="0"/>
              <a:t>g</a:t>
            </a:r>
            <a:endParaRPr lang="ru-RU" sz="7400" dirty="0" smtClean="0"/>
          </a:p>
          <a:p>
            <a:pPr>
              <a:buNone/>
            </a:pPr>
            <a:r>
              <a:rPr lang="ru-RU" sz="7400" i="1" dirty="0" smtClean="0"/>
              <a:t>                   </a:t>
            </a:r>
            <a:r>
              <a:rPr lang="ru-RU" sz="7400" i="1" dirty="0" err="1" smtClean="0"/>
              <a:t>m</a:t>
            </a:r>
            <a:r>
              <a:rPr lang="ru-RU" sz="7400" baseline="-25000" dirty="0" err="1" smtClean="0"/>
              <a:t>p</a:t>
            </a:r>
            <a:r>
              <a:rPr lang="ru-RU" sz="7400" dirty="0" smtClean="0"/>
              <a:t> = 1,007276  а. </a:t>
            </a:r>
            <a:r>
              <a:rPr lang="en-US" sz="7400" dirty="0" err="1" smtClean="0"/>
              <a:t>m.b</a:t>
            </a:r>
            <a:r>
              <a:rPr lang="ru-RU" sz="7400" dirty="0" smtClean="0"/>
              <a:t>.    </a:t>
            </a:r>
          </a:p>
          <a:p>
            <a:pPr>
              <a:buNone/>
            </a:pPr>
            <a:r>
              <a:rPr lang="ru-RU" sz="7400" dirty="0" smtClean="0"/>
              <a:t>                   </a:t>
            </a:r>
            <a:r>
              <a:rPr lang="ru-RU" sz="7400" i="1" dirty="0" err="1" smtClean="0"/>
              <a:t>m</a:t>
            </a:r>
            <a:r>
              <a:rPr lang="ru-RU" sz="7400" baseline="-25000" dirty="0" err="1" smtClean="0"/>
              <a:t>p</a:t>
            </a:r>
            <a:r>
              <a:rPr lang="ru-RU" sz="7400" dirty="0" smtClean="0"/>
              <a:t>  =938,272331 </a:t>
            </a:r>
            <a:r>
              <a:rPr lang="en-US" sz="7400" dirty="0" err="1" smtClean="0"/>
              <a:t>meV</a:t>
            </a:r>
            <a:r>
              <a:rPr lang="ru-RU" sz="7400" dirty="0" smtClean="0"/>
              <a:t>                                </a:t>
            </a:r>
          </a:p>
          <a:p>
            <a:pPr>
              <a:buNone/>
            </a:pPr>
            <a:r>
              <a:rPr lang="uz-Latn-UZ" sz="7400" b="1" dirty="0" smtClean="0"/>
              <a:t>Spini</a:t>
            </a:r>
            <a:r>
              <a:rPr lang="ru-RU" sz="7400" b="1" dirty="0" smtClean="0"/>
              <a:t>          </a:t>
            </a:r>
            <a:r>
              <a:rPr lang="en-US" sz="7400" dirty="0" smtClean="0"/>
              <a:t>S</a:t>
            </a:r>
            <a:r>
              <a:rPr lang="ru-RU" sz="7400" dirty="0" smtClean="0"/>
              <a:t>=1/2</a:t>
            </a:r>
          </a:p>
          <a:p>
            <a:pPr>
              <a:buNone/>
            </a:pPr>
            <a:r>
              <a:rPr lang="uz-Latn-UZ" sz="7400" b="1" dirty="0" smtClean="0"/>
              <a:t>Magnit momenti</a:t>
            </a:r>
            <a:endParaRPr lang="ru-RU" sz="7400" b="1" dirty="0" smtClean="0"/>
          </a:p>
          <a:p>
            <a:pPr>
              <a:buNone/>
            </a:pPr>
            <a:r>
              <a:rPr lang="ru-RU" sz="7400" b="1" dirty="0" smtClean="0"/>
              <a:t>                                                                                           </a:t>
            </a:r>
          </a:p>
          <a:p>
            <a:pPr>
              <a:buNone/>
            </a:pPr>
            <a:endParaRPr lang="ru-RU" sz="7400" dirty="0" smtClean="0"/>
          </a:p>
          <a:p>
            <a:pPr>
              <a:buNone/>
            </a:pPr>
            <a:r>
              <a:rPr lang="ru-RU" sz="7400" dirty="0" smtClean="0"/>
              <a:t>—</a:t>
            </a:r>
            <a:r>
              <a:rPr lang="uz-Latn-UZ" sz="7400" b="1" i="1" dirty="0" smtClean="0"/>
              <a:t>yadro magnetonı </a:t>
            </a:r>
            <a:r>
              <a:rPr lang="uz-Latn-UZ" sz="7400" dirty="0" smtClean="0"/>
              <a:t>dep atalatuǵın magnit momenti birligi.</a:t>
            </a:r>
            <a:endParaRPr lang="ru-RU" sz="7400" dirty="0" smtClean="0"/>
          </a:p>
          <a:p>
            <a:pPr>
              <a:buNone/>
            </a:pPr>
            <a:endParaRPr lang="ru-RU" sz="2800" b="1" dirty="0" smtClean="0"/>
          </a:p>
          <a:p>
            <a:pPr>
              <a:buNone/>
            </a:pPr>
            <a:endParaRPr lang="ru-RU" sz="2800" b="1" dirty="0" smtClean="0"/>
          </a:p>
          <a:p>
            <a:pPr>
              <a:buNone/>
            </a:pPr>
            <a:r>
              <a:rPr lang="ru-RU" sz="2800" b="1" dirty="0" smtClean="0"/>
              <a:t>   </a:t>
            </a:r>
            <a:endParaRPr lang="ru-RU" sz="2800" b="1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697" name="Object 1"/>
          <p:cNvGraphicFramePr>
            <a:graphicFrameLocks noChangeAspect="1"/>
          </p:cNvGraphicFramePr>
          <p:nvPr/>
        </p:nvGraphicFramePr>
        <p:xfrm>
          <a:off x="2469124" y="1528753"/>
          <a:ext cx="526476" cy="542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17" name="Формула" r:id="rId4" imgW="215806" imgH="228501" progId="Equation.3">
                  <p:embed/>
                </p:oleObj>
              </mc:Choice>
              <mc:Fallback>
                <p:oleObj name="Формула" r:id="rId4" imgW="215806" imgH="228501" progId="Equation.3">
                  <p:embed/>
                  <p:pic>
                    <p:nvPicPr>
                      <p:cNvPr id="0" name="Picture 2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9124" y="1528753"/>
                        <a:ext cx="526476" cy="5429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518826"/>
              </p:ext>
            </p:extLst>
          </p:nvPr>
        </p:nvGraphicFramePr>
        <p:xfrm>
          <a:off x="2671752" y="4424368"/>
          <a:ext cx="2793274" cy="72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18" name="Уравнение" r:id="rId6" imgW="901440" imgH="241200" progId="Equation.3">
                  <p:embed/>
                </p:oleObj>
              </mc:Choice>
              <mc:Fallback>
                <p:oleObj name="Уравнение" r:id="rId6" imgW="901440" imgH="241200" progId="Equation.3">
                  <p:embed/>
                  <p:pic>
                    <p:nvPicPr>
                      <p:cNvPr id="0" name="Picture 2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752" y="4424368"/>
                        <a:ext cx="2793274" cy="72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7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444444"/>
              </p:ext>
            </p:extLst>
          </p:nvPr>
        </p:nvGraphicFramePr>
        <p:xfrm>
          <a:off x="3100388" y="5510213"/>
          <a:ext cx="463708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19" name="Уравнение" r:id="rId8" imgW="1777680" imgH="444240" progId="Equation.3">
                  <p:embed/>
                </p:oleObj>
              </mc:Choice>
              <mc:Fallback>
                <p:oleObj name="Уравнение" r:id="rId8" imgW="1777680" imgH="444240" progId="Equation.3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5510213"/>
                        <a:ext cx="463708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20966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uz-Latn-UZ" sz="2800" b="1" i="1" dirty="0" smtClean="0"/>
              <a:t>Neytron </a:t>
            </a:r>
            <a:r>
              <a:rPr lang="uz-Latn-UZ" sz="2800" b="1" dirty="0" smtClean="0"/>
              <a:t>– bul elektr neytral bolǵan elementar bólekshe.</a:t>
            </a:r>
            <a:endParaRPr lang="ru-RU" sz="28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953000"/>
          </a:xfrm>
          <a:ln w="38100">
            <a:solidFill>
              <a:srgbClr val="002060"/>
            </a:solidFill>
          </a:ln>
        </p:spPr>
        <p:txBody>
          <a:bodyPr/>
          <a:lstStyle/>
          <a:p>
            <a:pPr>
              <a:buNone/>
            </a:pPr>
            <a:endParaRPr lang="ru-RU" sz="2400" b="1" dirty="0" smtClean="0"/>
          </a:p>
          <a:p>
            <a:pPr>
              <a:buNone/>
            </a:pPr>
            <a:r>
              <a:rPr lang="uz-Latn-UZ" sz="2400" b="1" dirty="0" smtClean="0"/>
              <a:t>Belgileniwi</a:t>
            </a:r>
            <a:endParaRPr lang="ru-RU" sz="2400" b="1" dirty="0" smtClean="0"/>
          </a:p>
          <a:p>
            <a:pPr>
              <a:buNone/>
            </a:pPr>
            <a:endParaRPr lang="ru-RU" sz="2400" b="1" dirty="0" smtClean="0"/>
          </a:p>
          <a:p>
            <a:pPr>
              <a:buNone/>
            </a:pPr>
            <a:r>
              <a:rPr lang="uz-Latn-UZ" sz="2400" b="1" dirty="0" smtClean="0"/>
              <a:t>Zaryadı</a:t>
            </a:r>
            <a:r>
              <a:rPr lang="ru-RU" sz="2400" b="1" dirty="0" smtClean="0"/>
              <a:t>          </a:t>
            </a:r>
            <a:r>
              <a:rPr lang="ru-RU" sz="2400" b="1" i="1" dirty="0" smtClean="0"/>
              <a:t>0</a:t>
            </a:r>
          </a:p>
          <a:p>
            <a:pPr>
              <a:buNone/>
            </a:pPr>
            <a:r>
              <a:rPr lang="uz-Latn-UZ" sz="2400" b="1" dirty="0" smtClean="0"/>
              <a:t>Massası</a:t>
            </a:r>
            <a:r>
              <a:rPr lang="ru-RU" sz="2400" i="1" dirty="0" smtClean="0"/>
              <a:t>          </a:t>
            </a:r>
            <a:r>
              <a:rPr lang="ru-RU" sz="2400" i="1" dirty="0" err="1" smtClean="0"/>
              <a:t>m</a:t>
            </a:r>
            <a:r>
              <a:rPr lang="ru-RU" sz="2400" baseline="-25000" dirty="0" err="1" smtClean="0"/>
              <a:t>n</a:t>
            </a:r>
            <a:r>
              <a:rPr lang="ru-RU" sz="2400" dirty="0" smtClean="0"/>
              <a:t> = 1,67493·10</a:t>
            </a:r>
            <a:r>
              <a:rPr lang="ru-RU" sz="2400" baseline="30000" dirty="0" smtClean="0"/>
              <a:t>–27</a:t>
            </a:r>
            <a:r>
              <a:rPr lang="ru-RU" sz="2400" dirty="0" smtClean="0"/>
              <a:t> к</a:t>
            </a:r>
            <a:r>
              <a:rPr lang="en-US" sz="2400" dirty="0" smtClean="0"/>
              <a:t>g</a:t>
            </a:r>
            <a:r>
              <a:rPr lang="ru-RU" sz="2400" dirty="0" smtClean="0"/>
              <a:t> </a:t>
            </a:r>
          </a:p>
          <a:p>
            <a:pPr>
              <a:buNone/>
            </a:pPr>
            <a:r>
              <a:rPr lang="ru-RU" sz="2400" i="1" dirty="0" smtClean="0"/>
              <a:t>                     </a:t>
            </a:r>
            <a:r>
              <a:rPr lang="ru-RU" sz="2400" i="1" dirty="0" err="1" smtClean="0"/>
              <a:t>m</a:t>
            </a:r>
            <a:r>
              <a:rPr lang="ru-RU" sz="2400" baseline="-25000" dirty="0" err="1" smtClean="0"/>
              <a:t>n</a:t>
            </a:r>
            <a:r>
              <a:rPr lang="ru-RU" sz="2400" baseline="-25000" dirty="0" smtClean="0"/>
              <a:t> </a:t>
            </a:r>
            <a:r>
              <a:rPr lang="ru-RU" sz="2400" dirty="0" smtClean="0"/>
              <a:t>= 1,008665 а. </a:t>
            </a:r>
            <a:r>
              <a:rPr lang="en-US" sz="2400" dirty="0" smtClean="0"/>
              <a:t>m</a:t>
            </a:r>
            <a:r>
              <a:rPr lang="ru-RU" sz="2400" dirty="0" smtClean="0"/>
              <a:t>. </a:t>
            </a:r>
            <a:r>
              <a:rPr lang="en-US" sz="2400" dirty="0" smtClean="0"/>
              <a:t>b</a:t>
            </a:r>
            <a:r>
              <a:rPr lang="ru-RU" sz="2400" dirty="0" smtClean="0"/>
              <a:t>. </a:t>
            </a:r>
          </a:p>
          <a:p>
            <a:pPr>
              <a:buNone/>
            </a:pPr>
            <a:r>
              <a:rPr lang="ru-RU" sz="2400" i="1" dirty="0" smtClean="0"/>
              <a:t>                     </a:t>
            </a:r>
            <a:r>
              <a:rPr lang="ru-RU" sz="2400" i="1" dirty="0" err="1" smtClean="0"/>
              <a:t>m</a:t>
            </a:r>
            <a:r>
              <a:rPr lang="ru-RU" sz="2400" baseline="-25000" dirty="0" err="1" smtClean="0"/>
              <a:t>n</a:t>
            </a:r>
            <a:r>
              <a:rPr lang="ru-RU" sz="2400" baseline="-25000" dirty="0" smtClean="0"/>
              <a:t> =</a:t>
            </a:r>
            <a:r>
              <a:rPr lang="ru-RU" sz="2400" dirty="0" smtClean="0"/>
              <a:t>939,56563 </a:t>
            </a:r>
            <a:r>
              <a:rPr lang="en-US" sz="2400" dirty="0" smtClean="0"/>
              <a:t>MeV</a:t>
            </a:r>
            <a:endParaRPr lang="ru-RU" sz="2400" b="1" dirty="0" smtClean="0"/>
          </a:p>
          <a:p>
            <a:pPr>
              <a:buNone/>
            </a:pPr>
            <a:r>
              <a:rPr lang="uz-Latn-UZ" sz="2400" b="1" dirty="0" smtClean="0"/>
              <a:t>Spini</a:t>
            </a:r>
            <a:r>
              <a:rPr lang="ru-RU" sz="2400" b="1" dirty="0" smtClean="0"/>
              <a:t>            </a:t>
            </a:r>
            <a:r>
              <a:rPr lang="en-US" sz="2400" dirty="0" smtClean="0"/>
              <a:t>S</a:t>
            </a:r>
            <a:r>
              <a:rPr lang="ru-RU" sz="2400" dirty="0" smtClean="0"/>
              <a:t>=1/2</a:t>
            </a:r>
            <a:endParaRPr lang="ru-RU" sz="2400" b="1" dirty="0" smtClean="0"/>
          </a:p>
          <a:p>
            <a:pPr>
              <a:buNone/>
            </a:pPr>
            <a:r>
              <a:rPr lang="uz-Latn-UZ" sz="2400" b="1" dirty="0" smtClean="0"/>
              <a:t>Magnit momenti</a:t>
            </a:r>
            <a:endParaRPr lang="ru-RU" sz="2400" b="1" dirty="0" smtClean="0"/>
          </a:p>
          <a:p>
            <a:pPr>
              <a:buNone/>
            </a:pPr>
            <a:r>
              <a:rPr lang="ru-RU" sz="2400" dirty="0" smtClean="0"/>
              <a:t>   </a:t>
            </a:r>
          </a:p>
          <a:p>
            <a:pPr>
              <a:buNone/>
            </a:pPr>
            <a:endParaRPr lang="ru-RU" sz="2800" b="1" dirty="0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1" name="Object 1"/>
          <p:cNvGraphicFramePr>
            <a:graphicFrameLocks noChangeAspect="1"/>
          </p:cNvGraphicFramePr>
          <p:nvPr/>
        </p:nvGraphicFramePr>
        <p:xfrm>
          <a:off x="2309800" y="1800216"/>
          <a:ext cx="723904" cy="95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50" name="Формула" r:id="rId4" imgW="177646" imgH="241091" progId="Equation.3">
                  <p:embed/>
                </p:oleObj>
              </mc:Choice>
              <mc:Fallback>
                <p:oleObj name="Формула" r:id="rId4" imgW="177646" imgH="241091" progId="Equation.3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00" y="1800216"/>
                        <a:ext cx="723904" cy="9574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3576632" y="4876808"/>
          <a:ext cx="266007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51" name="Формула" r:id="rId6" imgW="863225" imgH="228501" progId="Equation.3">
                  <p:embed/>
                </p:oleObj>
              </mc:Choice>
              <mc:Fallback>
                <p:oleObj name="Формула" r:id="rId6" imgW="863225" imgH="228501" progId="Equation.3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2" y="4876808"/>
                        <a:ext cx="266007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261920"/>
            <a:ext cx="8839200" cy="633416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marL="1619250" indent="-1619250" algn="ctr">
              <a:buNone/>
            </a:pPr>
            <a:r>
              <a:rPr lang="uz-Latn-UZ" sz="2800" dirty="0" smtClean="0"/>
              <a:t>Ximiyalıq elementler yadroları </a:t>
            </a:r>
            <a:r>
              <a:rPr lang="uz-Latn-UZ" sz="2800" i="1" dirty="0" smtClean="0"/>
              <a:t>X </a:t>
            </a:r>
            <a:r>
              <a:rPr lang="uz-Latn-UZ" sz="2800" dirty="0" smtClean="0"/>
              <a:t>– ximiyalıq simvol menen belgilenedi.</a:t>
            </a: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 algn="ctr">
              <a:buNone/>
            </a:pPr>
            <a:r>
              <a:rPr lang="ru-RU" sz="2800" dirty="0" smtClean="0"/>
              <a:t> </a:t>
            </a:r>
            <a:r>
              <a:rPr lang="ru-RU" sz="2800" b="1" i="1" dirty="0" smtClean="0"/>
              <a:t>Z</a:t>
            </a:r>
            <a:r>
              <a:rPr lang="ru-RU" sz="2800" i="1" dirty="0" smtClean="0"/>
              <a:t> –</a:t>
            </a:r>
            <a:r>
              <a:rPr lang="uz-Latn-UZ" sz="2800" dirty="0" smtClean="0"/>
              <a:t>atom yadrosı quramına kiriwshi protonlar sanı – </a:t>
            </a:r>
            <a:r>
              <a:rPr lang="uz-Latn-UZ" sz="2800" b="1" i="1" dirty="0" smtClean="0"/>
              <a:t>zaryad sanı </a:t>
            </a:r>
            <a:r>
              <a:rPr lang="uz-Latn-UZ" sz="2800" i="1" dirty="0" smtClean="0"/>
              <a:t>yaki </a:t>
            </a:r>
            <a:r>
              <a:rPr lang="uz-Latn-UZ" sz="2800" b="1" i="1" dirty="0" smtClean="0"/>
              <a:t>atomnıń tártip nomeri</a:t>
            </a:r>
            <a:r>
              <a:rPr lang="uz-Latn-UZ" sz="2800" dirty="0" smtClean="0"/>
              <a:t> dep ataladı (Mendel</a:t>
            </a:r>
            <a:r>
              <a:rPr lang="en-US" sz="2800" dirty="0" smtClean="0"/>
              <a:t>e</a:t>
            </a:r>
            <a:r>
              <a:rPr lang="uz-Latn-UZ" sz="2800" dirty="0" smtClean="0"/>
              <a:t>ev dáwirli kestesinde elementlerdiń tártip nomeri)</a:t>
            </a:r>
            <a:endParaRPr lang="ru-RU" sz="2800" dirty="0" smtClean="0"/>
          </a:p>
          <a:p>
            <a:pPr algn="ctr">
              <a:buNone/>
            </a:pPr>
            <a:r>
              <a:rPr lang="ru-RU" sz="2800" dirty="0" smtClean="0"/>
              <a:t> </a:t>
            </a:r>
            <a:r>
              <a:rPr lang="uz-Latn-UZ" sz="2800" dirty="0" smtClean="0"/>
              <a:t>Yadro zaryadı</a:t>
            </a:r>
            <a:r>
              <a:rPr lang="ru-RU" sz="2800" dirty="0" smtClean="0"/>
              <a:t> </a:t>
            </a:r>
            <a:r>
              <a:rPr lang="ru-RU" sz="2800" b="1" i="1" dirty="0" err="1" smtClean="0"/>
              <a:t>Ze</a:t>
            </a:r>
            <a:r>
              <a:rPr lang="ru-RU" sz="2800" b="1" i="1" dirty="0" smtClean="0"/>
              <a:t> </a:t>
            </a:r>
            <a:r>
              <a:rPr lang="uz-Latn-UZ" sz="2800" i="1" dirty="0" smtClean="0"/>
              <a:t>g</a:t>
            </a:r>
            <a:r>
              <a:rPr lang="en-US" sz="2800" i="1" dirty="0" smtClean="0"/>
              <a:t>e</a:t>
            </a:r>
            <a:r>
              <a:rPr lang="ru-RU" sz="2800" i="1" dirty="0" smtClean="0"/>
              <a:t> </a:t>
            </a:r>
            <a:r>
              <a:rPr lang="uz-Latn-UZ" sz="2800" i="1" dirty="0" smtClean="0"/>
              <a:t>teń</a:t>
            </a:r>
            <a:r>
              <a:rPr lang="ru-RU" sz="2800" dirty="0" smtClean="0"/>
              <a:t>, </a:t>
            </a:r>
            <a:r>
              <a:rPr lang="uz-Latn-UZ" sz="2800" dirty="0" smtClean="0"/>
              <a:t>bul jerde</a:t>
            </a:r>
            <a:r>
              <a:rPr lang="ru-RU" sz="2800" dirty="0" smtClean="0"/>
              <a:t> </a:t>
            </a:r>
            <a:r>
              <a:rPr lang="ru-RU" sz="2800" b="1" i="1" dirty="0" smtClean="0"/>
              <a:t>e</a:t>
            </a:r>
            <a:r>
              <a:rPr lang="ru-RU" sz="2800" b="1" dirty="0" smtClean="0"/>
              <a:t> </a:t>
            </a:r>
            <a:r>
              <a:rPr lang="ru-RU" sz="2800" dirty="0" smtClean="0"/>
              <a:t>– </a:t>
            </a:r>
            <a:r>
              <a:rPr lang="uz-Latn-UZ" sz="2800" dirty="0" smtClean="0"/>
              <a:t>elementar zaryad</a:t>
            </a:r>
            <a:r>
              <a:rPr lang="ru-RU" sz="2800" dirty="0" smtClean="0"/>
              <a:t>.</a:t>
            </a:r>
          </a:p>
          <a:p>
            <a:pPr algn="ctr">
              <a:buNone/>
            </a:pPr>
            <a:r>
              <a:rPr lang="ru-RU" sz="2800" b="1" i="1" dirty="0" smtClean="0"/>
              <a:t>N</a:t>
            </a:r>
            <a:r>
              <a:rPr lang="ru-RU" sz="2800" i="1" dirty="0" smtClean="0"/>
              <a:t> – </a:t>
            </a:r>
            <a:r>
              <a:rPr lang="uz-Latn-UZ" sz="2800" dirty="0" smtClean="0"/>
              <a:t>neytronlar sanı</a:t>
            </a:r>
            <a:r>
              <a:rPr lang="ru-RU" sz="2800" dirty="0" smtClean="0"/>
              <a:t>.</a:t>
            </a:r>
          </a:p>
          <a:p>
            <a:pPr algn="ctr">
              <a:buNone/>
            </a:pPr>
            <a:r>
              <a:rPr lang="ru-RU" sz="2800" b="1" i="1" dirty="0" smtClean="0"/>
              <a:t>A</a:t>
            </a:r>
            <a:r>
              <a:rPr lang="ru-RU" sz="2800" b="1" dirty="0" smtClean="0"/>
              <a:t> –</a:t>
            </a:r>
            <a:r>
              <a:rPr lang="uz-Latn-UZ" sz="2800" dirty="0" smtClean="0"/>
              <a:t>nuklonlardıń ulıwma sanı (yaǵnıy protonlar hám neytronlar)</a:t>
            </a:r>
            <a:r>
              <a:rPr lang="ru-RU" sz="2800" dirty="0" smtClean="0"/>
              <a:t>-  </a:t>
            </a:r>
            <a:r>
              <a:rPr lang="uz-Latn-UZ" sz="2800" b="1" i="1" dirty="0" smtClean="0"/>
              <a:t>massa sanı</a:t>
            </a:r>
            <a:r>
              <a:rPr lang="ru-RU" sz="2800" b="1" i="1" dirty="0" smtClean="0"/>
              <a:t> </a:t>
            </a:r>
            <a:r>
              <a:rPr lang="uz-Latn-UZ" sz="2800" dirty="0" smtClean="0"/>
              <a:t>dep ataladı</a:t>
            </a:r>
            <a:r>
              <a:rPr lang="ru-RU" sz="2800" i="1" dirty="0" smtClean="0"/>
              <a:t> </a:t>
            </a:r>
          </a:p>
          <a:p>
            <a:pPr algn="ctr">
              <a:buNone/>
            </a:pPr>
            <a:r>
              <a:rPr lang="ru-RU" sz="2800" b="1" i="1" dirty="0" smtClean="0"/>
              <a:t> A</a:t>
            </a:r>
            <a:r>
              <a:rPr lang="ru-RU" sz="2800" b="1" dirty="0" smtClean="0"/>
              <a:t> = </a:t>
            </a:r>
            <a:r>
              <a:rPr lang="ru-RU" sz="2800" b="1" i="1" dirty="0" smtClean="0"/>
              <a:t>Z</a:t>
            </a:r>
            <a:r>
              <a:rPr lang="ru-RU" sz="2800" b="1" dirty="0" smtClean="0"/>
              <a:t> + </a:t>
            </a:r>
            <a:r>
              <a:rPr lang="ru-RU" sz="2800" b="1" i="1" dirty="0" smtClean="0"/>
              <a:t>N</a:t>
            </a:r>
            <a:r>
              <a:rPr lang="ru-RU" sz="2800" b="1" dirty="0" smtClean="0"/>
              <a:t>.</a:t>
            </a:r>
          </a:p>
          <a:p>
            <a:pPr>
              <a:buNone/>
            </a:pPr>
            <a:r>
              <a:rPr lang="ru-RU" sz="2800" dirty="0" smtClean="0"/>
              <a:t>    </a:t>
            </a:r>
          </a:p>
          <a:p>
            <a:endParaRPr lang="ru-RU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681016" y="895336"/>
            <a:ext cx="904880" cy="723904"/>
            <a:chOff x="681016" y="895336"/>
            <a:chExt cx="904880" cy="723904"/>
          </a:xfrm>
        </p:grpSpPr>
        <p:sp>
          <p:nvSpPr>
            <p:cNvPr id="5" name="Скругленный прямоугольник 4"/>
            <p:cNvSpPr/>
            <p:nvPr/>
          </p:nvSpPr>
          <p:spPr>
            <a:xfrm>
              <a:off x="681016" y="895336"/>
              <a:ext cx="904880" cy="72390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28673" name="Object 1"/>
            <p:cNvGraphicFramePr>
              <a:graphicFrameLocks noChangeAspect="1"/>
            </p:cNvGraphicFramePr>
            <p:nvPr/>
          </p:nvGraphicFramePr>
          <p:xfrm>
            <a:off x="771504" y="895336"/>
            <a:ext cx="725581" cy="704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86" name="Формула" r:id="rId4" imgW="241300" imgH="228600" progId="Equation.3">
                    <p:embed/>
                  </p:oleObj>
                </mc:Choice>
                <mc:Fallback>
                  <p:oleObj name="Формула" r:id="rId4" imgW="241300" imgH="228600" progId="Equation.3">
                    <p:embed/>
                    <p:pic>
                      <p:nvPicPr>
                        <p:cNvPr id="0" name="Picture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504" y="895336"/>
                          <a:ext cx="725581" cy="7048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576" y="98556"/>
            <a:ext cx="8686848" cy="20702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uz-Latn-UZ" sz="3400" b="1" i="1" dirty="0" smtClean="0"/>
              <a:t>Izotop </a:t>
            </a:r>
            <a:r>
              <a:rPr lang="uz-Latn-UZ" sz="3400" dirty="0" smtClean="0"/>
              <a:t>dep ximiyalıq elementtiń </a:t>
            </a:r>
            <a:r>
              <a:rPr lang="uz-Latn-UZ" sz="3400" b="1" i="1" dirty="0" smtClean="0"/>
              <a:t>N </a:t>
            </a:r>
            <a:r>
              <a:rPr lang="uz-Latn-UZ" sz="3400" dirty="0" smtClean="0"/>
              <a:t>neytronlar sanı menen parq etetuǵın yadrosına aytıladı.</a:t>
            </a:r>
            <a:r>
              <a:rPr lang="uz-Cyrl-UZ" sz="3400" dirty="0" smtClean="0"/>
              <a:t> </a:t>
            </a:r>
            <a:endParaRPr lang="ru-RU" sz="3400" dirty="0" smtClean="0"/>
          </a:p>
          <a:p>
            <a:pPr algn="ctr">
              <a:buNone/>
            </a:pPr>
            <a:r>
              <a:rPr lang="uz-Latn-UZ" sz="3400" b="1" i="1" dirty="0" smtClean="0"/>
              <a:t>Izotoplar</a:t>
            </a:r>
            <a:r>
              <a:rPr lang="uz-Latn-UZ" sz="3400" b="1" dirty="0" smtClean="0"/>
              <a:t> – </a:t>
            </a:r>
            <a:r>
              <a:rPr lang="uz-Latn-UZ" sz="3400" dirty="0" smtClean="0"/>
              <a:t>Z zaryad sanı menen parq etiwshi nuklidlerge aytıladı.</a:t>
            </a:r>
            <a:r>
              <a:rPr lang="uz-Latn-UZ" sz="3400" b="1" dirty="0" smtClean="0"/>
              <a:t> </a:t>
            </a:r>
            <a:r>
              <a:rPr lang="ru-RU" sz="3400" dirty="0" smtClean="0"/>
              <a:t> </a:t>
            </a:r>
            <a:endParaRPr lang="ru-RU" sz="3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496" y="2348856"/>
            <a:ext cx="7665848" cy="3885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Скругленный прямоугольник 4"/>
          <p:cNvSpPr/>
          <p:nvPr/>
        </p:nvSpPr>
        <p:spPr>
          <a:xfrm>
            <a:off x="971520" y="2438868"/>
            <a:ext cx="2340312" cy="900120"/>
          </a:xfrm>
          <a:prstGeom prst="roundRect">
            <a:avLst/>
          </a:prstGeom>
          <a:solidFill>
            <a:srgbClr val="C7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protiy</a:t>
            </a:r>
            <a:endParaRPr lang="ru-RU" sz="4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491856" y="2438868"/>
            <a:ext cx="2257714" cy="900120"/>
          </a:xfrm>
          <a:prstGeom prst="roundRect">
            <a:avLst/>
          </a:prstGeom>
          <a:solidFill>
            <a:srgbClr val="C7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deyteriy</a:t>
            </a:r>
            <a:endParaRPr lang="ru-RU" sz="4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978307" y="2461674"/>
            <a:ext cx="2250300" cy="900120"/>
          </a:xfrm>
          <a:prstGeom prst="roundRect">
            <a:avLst/>
          </a:prstGeom>
          <a:solidFill>
            <a:srgbClr val="C7E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tritiy</a:t>
            </a:r>
            <a:endParaRPr lang="ru-RU" sz="4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261920"/>
            <a:ext cx="8686824" cy="6367480"/>
          </a:xfrm>
          <a:ln w="38100">
            <a:solidFill>
              <a:srgbClr val="002060"/>
            </a:solidFill>
          </a:ln>
        </p:spPr>
        <p:txBody>
          <a:bodyPr/>
          <a:lstStyle/>
          <a:p>
            <a:pPr algn="ctr">
              <a:buNone/>
            </a:pPr>
            <a:r>
              <a:rPr lang="ru-RU" b="1" dirty="0" smtClean="0"/>
              <a:t> </a:t>
            </a:r>
            <a:r>
              <a:rPr lang="en-US" sz="2800" b="1" dirty="0" err="1" smtClean="0"/>
              <a:t>Izobarlar</a:t>
            </a:r>
            <a:r>
              <a:rPr lang="ru-RU" sz="2800" dirty="0" smtClean="0"/>
              <a:t> – </a:t>
            </a:r>
            <a:r>
              <a:rPr lang="ru-RU" sz="2800" i="1" dirty="0" smtClean="0"/>
              <a:t>А </a:t>
            </a:r>
            <a:r>
              <a:rPr lang="en-US" sz="2800" dirty="0" err="1" smtClean="0"/>
              <a:t>massa</a:t>
            </a:r>
            <a:r>
              <a:rPr lang="en-US" sz="2800" dirty="0" smtClean="0"/>
              <a:t> </a:t>
            </a:r>
            <a:r>
              <a:rPr lang="en-US" sz="2800" dirty="0" err="1" smtClean="0"/>
              <a:t>sanları</a:t>
            </a:r>
            <a:r>
              <a:rPr lang="en-US" sz="2800" dirty="0" smtClean="0"/>
              <a:t> </a:t>
            </a:r>
            <a:r>
              <a:rPr lang="en-US" sz="2800" dirty="0" err="1" smtClean="0"/>
              <a:t>birdey</a:t>
            </a:r>
            <a:r>
              <a:rPr lang="en-US" sz="2800" dirty="0" smtClean="0"/>
              <a:t>,</a:t>
            </a:r>
            <a:r>
              <a:rPr lang="ru-RU" sz="2800" dirty="0" smtClean="0"/>
              <a:t> </a:t>
            </a:r>
            <a:r>
              <a:rPr lang="en-US" sz="2800" i="1" dirty="0" smtClean="0"/>
              <a:t>Z </a:t>
            </a:r>
            <a:r>
              <a:rPr lang="en-US" sz="2800" dirty="0" err="1" smtClean="0"/>
              <a:t>zaryad</a:t>
            </a:r>
            <a:r>
              <a:rPr lang="en-US" sz="2800" dirty="0" smtClean="0"/>
              <a:t> </a:t>
            </a:r>
            <a:r>
              <a:rPr lang="en-US" sz="2800" dirty="0" err="1" smtClean="0"/>
              <a:t>sanları</a:t>
            </a:r>
            <a:r>
              <a:rPr lang="en-US" sz="2800" dirty="0" smtClean="0"/>
              <a:t> </a:t>
            </a:r>
            <a:r>
              <a:rPr lang="en-US" sz="2800" dirty="0" err="1" smtClean="0"/>
              <a:t>hár</a:t>
            </a:r>
            <a:r>
              <a:rPr lang="en-US" sz="2800" dirty="0" smtClean="0"/>
              <a:t> </a:t>
            </a:r>
            <a:r>
              <a:rPr lang="en-US" sz="2800" dirty="0" err="1" smtClean="0"/>
              <a:t>qıylı</a:t>
            </a:r>
            <a:r>
              <a:rPr lang="en-US" sz="2800" dirty="0" smtClean="0"/>
              <a:t> </a:t>
            </a:r>
            <a:r>
              <a:rPr lang="en-US" sz="2800" dirty="0" err="1" smtClean="0"/>
              <a:t>bolǵan</a:t>
            </a:r>
            <a:r>
              <a:rPr lang="en-US" sz="2800" dirty="0" smtClean="0"/>
              <a:t> </a:t>
            </a:r>
            <a:r>
              <a:rPr lang="en-US" sz="2800" dirty="0" err="1" smtClean="0"/>
              <a:t>nuklidler</a:t>
            </a:r>
            <a:r>
              <a:rPr lang="en-US" sz="2800" dirty="0" smtClean="0"/>
              <a:t>.</a:t>
            </a:r>
            <a:r>
              <a:rPr lang="ru-RU" sz="2800" dirty="0" smtClean="0"/>
              <a:t>  </a:t>
            </a:r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r>
              <a:rPr lang="en-US" sz="2800" b="1" dirty="0" err="1" smtClean="0"/>
              <a:t>Izotonlar</a:t>
            </a:r>
            <a:r>
              <a:rPr lang="ru-RU" sz="2800" dirty="0" smtClean="0"/>
              <a:t> – </a:t>
            </a:r>
            <a:r>
              <a:rPr lang="ru-RU" sz="2800" i="1" dirty="0" smtClean="0"/>
              <a:t>N (</a:t>
            </a:r>
            <a:r>
              <a:rPr lang="en-US" sz="2800" i="1" dirty="0" smtClean="0"/>
              <a:t>N</a:t>
            </a:r>
            <a:r>
              <a:rPr lang="uz-Cyrl-UZ" sz="2800" i="1" dirty="0" smtClean="0"/>
              <a:t> </a:t>
            </a:r>
            <a:r>
              <a:rPr lang="ru-RU" sz="2800" i="1" dirty="0" smtClean="0"/>
              <a:t>= </a:t>
            </a:r>
            <a:r>
              <a:rPr lang="en-US" sz="2800" i="1" dirty="0" smtClean="0"/>
              <a:t>A</a:t>
            </a:r>
            <a:r>
              <a:rPr lang="uz-Cyrl-UZ" sz="2800" i="1" dirty="0" smtClean="0"/>
              <a:t> </a:t>
            </a:r>
            <a:r>
              <a:rPr lang="ru-RU" sz="2800" i="1" dirty="0" smtClean="0"/>
              <a:t>- </a:t>
            </a:r>
            <a:r>
              <a:rPr lang="en-US" sz="2800" i="1" dirty="0" smtClean="0"/>
              <a:t>Z</a:t>
            </a:r>
            <a:r>
              <a:rPr lang="ru-RU" sz="2800" i="1" dirty="0" smtClean="0"/>
              <a:t>) </a:t>
            </a:r>
            <a:r>
              <a:rPr lang="en-US" sz="2800" dirty="0" err="1" smtClean="0"/>
              <a:t>neytronlar</a:t>
            </a:r>
            <a:r>
              <a:rPr lang="en-US" sz="2800" dirty="0" smtClean="0"/>
              <a:t> </a:t>
            </a:r>
            <a:r>
              <a:rPr lang="en-US" sz="2800" dirty="0" err="1" smtClean="0"/>
              <a:t>sanı</a:t>
            </a:r>
            <a:r>
              <a:rPr lang="en-US" sz="2800" dirty="0" smtClean="0"/>
              <a:t> </a:t>
            </a:r>
            <a:r>
              <a:rPr lang="en-US" sz="2800" dirty="0" err="1" smtClean="0"/>
              <a:t>birdey</a:t>
            </a:r>
            <a:r>
              <a:rPr lang="en-US" sz="2800" dirty="0" smtClean="0"/>
              <a:t> </a:t>
            </a:r>
            <a:r>
              <a:rPr lang="en-US" sz="2800" dirty="0" err="1" smtClean="0"/>
              <a:t>bolǵan</a:t>
            </a:r>
            <a:r>
              <a:rPr lang="en-US" sz="2800" dirty="0" smtClean="0"/>
              <a:t> </a:t>
            </a:r>
            <a:r>
              <a:rPr lang="en-US" sz="2800" dirty="0" err="1" smtClean="0"/>
              <a:t>nuklidler</a:t>
            </a:r>
            <a:r>
              <a:rPr lang="en-US" sz="2800" dirty="0" smtClean="0"/>
              <a:t>.</a:t>
            </a:r>
            <a:r>
              <a:rPr lang="ru-RU" sz="2800" dirty="0" smtClean="0"/>
              <a:t> </a:t>
            </a:r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endParaRPr lang="ru-RU" sz="2800" dirty="0" smtClean="0"/>
          </a:p>
          <a:p>
            <a:pPr marL="0" indent="0" algn="ctr">
              <a:buNone/>
            </a:pPr>
            <a:r>
              <a:rPr lang="en-US" sz="2800" b="1" dirty="0" err="1" smtClean="0"/>
              <a:t>Izomerler</a:t>
            </a:r>
            <a:r>
              <a:rPr lang="ru-RU" sz="2800" dirty="0" smtClean="0"/>
              <a:t> –</a:t>
            </a:r>
            <a:r>
              <a:rPr lang="ru-RU" sz="2800" i="1" dirty="0" smtClean="0"/>
              <a:t> </a:t>
            </a:r>
            <a:r>
              <a:rPr lang="en-US" sz="2800" i="1" dirty="0" smtClean="0"/>
              <a:t>Z</a:t>
            </a:r>
            <a:r>
              <a:rPr lang="ru-RU" sz="2800" i="1" dirty="0" smtClean="0"/>
              <a:t> </a:t>
            </a:r>
            <a:r>
              <a:rPr lang="en-US" sz="2800" dirty="0" err="1" smtClean="0"/>
              <a:t>zaryad</a:t>
            </a:r>
            <a:r>
              <a:rPr lang="en-US" sz="2800" dirty="0" smtClean="0"/>
              <a:t> </a:t>
            </a:r>
            <a:r>
              <a:rPr lang="en-US" sz="2800" dirty="0" err="1" smtClean="0"/>
              <a:t>hám</a:t>
            </a:r>
            <a:r>
              <a:rPr lang="ru-RU" sz="2800" i="1" dirty="0" smtClean="0"/>
              <a:t> </a:t>
            </a:r>
            <a:r>
              <a:rPr lang="en-US" sz="2800" i="1" dirty="0" smtClean="0"/>
              <a:t>A</a:t>
            </a:r>
            <a:r>
              <a:rPr lang="uz-Cyrl-UZ" sz="2800" i="1" dirty="0" smtClean="0"/>
              <a:t> </a:t>
            </a:r>
            <a:r>
              <a:rPr lang="en-US" sz="2800" dirty="0" err="1" smtClean="0"/>
              <a:t>massa</a:t>
            </a:r>
            <a:r>
              <a:rPr lang="en-US" sz="2800" dirty="0" smtClean="0"/>
              <a:t> </a:t>
            </a:r>
            <a:r>
              <a:rPr lang="en-US" sz="2800" dirty="0" err="1" smtClean="0"/>
              <a:t>sanları</a:t>
            </a:r>
            <a:r>
              <a:rPr lang="en-US" sz="2800" dirty="0" smtClean="0"/>
              <a:t> </a:t>
            </a:r>
            <a:r>
              <a:rPr lang="en-US" sz="2800" dirty="0" err="1" smtClean="0"/>
              <a:t>birdey</a:t>
            </a:r>
            <a:r>
              <a:rPr lang="en-US" sz="2800" dirty="0" smtClean="0"/>
              <a:t> </a:t>
            </a:r>
            <a:r>
              <a:rPr lang="en-US" sz="2800" dirty="0" err="1" smtClean="0"/>
              <a:t>bolǵan</a:t>
            </a:r>
            <a:r>
              <a:rPr lang="en-US" sz="2800" dirty="0" smtClean="0"/>
              <a:t>, </a:t>
            </a:r>
            <a:r>
              <a:rPr lang="en-US" sz="2800" dirty="0" err="1" smtClean="0"/>
              <a:t>biraq</a:t>
            </a:r>
            <a:r>
              <a:rPr lang="en-US" sz="2800" dirty="0" smtClean="0"/>
              <a:t> </a:t>
            </a:r>
            <a:r>
              <a:rPr lang="en-US" sz="2800" dirty="0" err="1" smtClean="0"/>
              <a:t>yarım</a:t>
            </a:r>
            <a:r>
              <a:rPr lang="en-US" sz="2800" dirty="0" smtClean="0"/>
              <a:t> </a:t>
            </a:r>
            <a:r>
              <a:rPr lang="en-US" sz="2800" dirty="0" err="1" smtClean="0"/>
              <a:t>ıdıraw</a:t>
            </a:r>
            <a:r>
              <a:rPr lang="en-US" sz="2800" dirty="0" smtClean="0"/>
              <a:t> </a:t>
            </a:r>
            <a:r>
              <a:rPr lang="en-US" sz="2800" dirty="0" err="1" smtClean="0"/>
              <a:t>dáwiri</a:t>
            </a:r>
            <a:r>
              <a:rPr lang="en-US" sz="2800" dirty="0" smtClean="0"/>
              <a:t> </a:t>
            </a:r>
            <a:r>
              <a:rPr lang="en-US" sz="2800" dirty="0" err="1" smtClean="0"/>
              <a:t>menen</a:t>
            </a:r>
            <a:r>
              <a:rPr lang="en-US" sz="2800" dirty="0" smtClean="0"/>
              <a:t> </a:t>
            </a:r>
            <a:r>
              <a:rPr lang="en-US" sz="2800" dirty="0" err="1" smtClean="0"/>
              <a:t>parqlanatuǵın</a:t>
            </a:r>
            <a:r>
              <a:rPr lang="en-US" sz="2800" dirty="0" smtClean="0"/>
              <a:t> </a:t>
            </a:r>
            <a:r>
              <a:rPr lang="en-US" sz="2800" dirty="0" err="1" smtClean="0"/>
              <a:t>yadrolar</a:t>
            </a:r>
            <a:r>
              <a:rPr lang="en-US" sz="2800" dirty="0"/>
              <a:t>.</a:t>
            </a:r>
            <a:r>
              <a:rPr lang="ru-RU" sz="2800" dirty="0" smtClean="0"/>
              <a:t> 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2762240" y="1347776"/>
          <a:ext cx="4148137" cy="1118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6" name="Формула" r:id="rId4" imgW="1167893" imgH="317362" progId="Equation.3">
                  <p:embed/>
                </p:oleObj>
              </mc:Choice>
              <mc:Fallback>
                <p:oleObj name="Формула" r:id="rId4" imgW="1167893" imgH="317362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40" y="1347776"/>
                        <a:ext cx="4148137" cy="11185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91639"/>
              </p:ext>
            </p:extLst>
          </p:nvPr>
        </p:nvGraphicFramePr>
        <p:xfrm>
          <a:off x="4211960" y="5301208"/>
          <a:ext cx="1040611" cy="81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7" name="Equation" r:id="rId6" imgW="304668" imgH="241195" progId="">
                  <p:embed/>
                </p:oleObj>
              </mc:Choice>
              <mc:Fallback>
                <p:oleObj name="Equation" r:id="rId6" imgW="304668" imgH="241195" progId="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301208"/>
                        <a:ext cx="1040611" cy="8143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305168" y="3338512"/>
          <a:ext cx="2395536" cy="105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8" name="Формула" r:id="rId8" imgW="710891" imgH="317362" progId="Equation.3">
                  <p:embed/>
                </p:oleObj>
              </mc:Choice>
              <mc:Fallback>
                <p:oleObj name="Формула" r:id="rId8" imgW="710891" imgH="317362" progId="Equation.3">
                  <p:embed/>
                  <p:pic>
                    <p:nvPicPr>
                      <p:cNvPr id="0" name="Picture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5168" y="3338512"/>
                        <a:ext cx="2395536" cy="10549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1166800"/>
            <a:ext cx="8686800" cy="538640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	</a:t>
            </a:r>
            <a:r>
              <a:rPr lang="en-US" sz="2800" dirty="0" err="1" smtClean="0"/>
              <a:t>Massalardıń</a:t>
            </a:r>
            <a:r>
              <a:rPr lang="en-US" sz="2800" dirty="0" smtClean="0"/>
              <a:t> </a:t>
            </a:r>
            <a:r>
              <a:rPr lang="en-US" sz="2800" dirty="0" err="1" smtClean="0"/>
              <a:t>ayırması</a:t>
            </a:r>
            <a:r>
              <a:rPr lang="ru-RU" sz="2800" dirty="0" smtClean="0"/>
              <a:t> </a:t>
            </a:r>
            <a:r>
              <a:rPr lang="en-US" sz="2800" b="1" i="1" dirty="0" err="1" smtClean="0"/>
              <a:t>massa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defekti</a:t>
            </a:r>
            <a:r>
              <a:rPr lang="ru-RU" sz="2800" b="1" i="1" dirty="0" smtClean="0"/>
              <a:t> </a:t>
            </a:r>
            <a:r>
              <a:rPr lang="en-US" sz="2800" dirty="0" err="1" smtClean="0"/>
              <a:t>dep</a:t>
            </a:r>
            <a:r>
              <a:rPr lang="en-US" sz="2800" dirty="0" smtClean="0"/>
              <a:t> </a:t>
            </a:r>
            <a:r>
              <a:rPr lang="en-US" sz="2800" dirty="0" err="1" smtClean="0"/>
              <a:t>ataladı</a:t>
            </a:r>
            <a:r>
              <a:rPr lang="en-US" sz="2800" dirty="0" smtClean="0"/>
              <a:t>:</a:t>
            </a:r>
            <a:r>
              <a:rPr lang="ru-RU" sz="2800" dirty="0" smtClean="0"/>
              <a:t> </a:t>
            </a:r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 algn="ctr">
              <a:buNone/>
            </a:pPr>
            <a:r>
              <a:rPr lang="en-US" sz="2800" dirty="0" err="1" smtClean="0"/>
              <a:t>Yadronıń</a:t>
            </a:r>
            <a:r>
              <a:rPr lang="en-US" sz="2800" dirty="0" smtClean="0"/>
              <a:t> </a:t>
            </a:r>
            <a:r>
              <a:rPr lang="en-US" sz="2800" dirty="0" err="1" smtClean="0"/>
              <a:t>massası</a:t>
            </a:r>
            <a:r>
              <a:rPr lang="en-US" sz="2800" dirty="0" smtClean="0"/>
              <a:t> </a:t>
            </a:r>
            <a:r>
              <a:rPr lang="en-US" sz="2800" dirty="0" err="1" smtClean="0"/>
              <a:t>onıń</a:t>
            </a:r>
            <a:r>
              <a:rPr lang="en-US" sz="2800" dirty="0" smtClean="0"/>
              <a:t> </a:t>
            </a:r>
            <a:r>
              <a:rPr lang="en-US" sz="2800" dirty="0" err="1" smtClean="0"/>
              <a:t>quramındaǵı</a:t>
            </a:r>
            <a:r>
              <a:rPr lang="en-US" sz="2800" dirty="0" smtClean="0"/>
              <a:t> proton </a:t>
            </a:r>
            <a:r>
              <a:rPr lang="en-US" sz="2800" dirty="0" err="1" smtClean="0"/>
              <a:t>hám</a:t>
            </a:r>
            <a:r>
              <a:rPr lang="en-US" sz="2800" dirty="0" smtClean="0"/>
              <a:t> </a:t>
            </a:r>
            <a:r>
              <a:rPr lang="en-US" sz="2800" dirty="0" err="1" smtClean="0"/>
              <a:t>neytronlardıń</a:t>
            </a:r>
            <a:r>
              <a:rPr lang="en-US" sz="2800" dirty="0" smtClean="0"/>
              <a:t> </a:t>
            </a:r>
            <a:r>
              <a:rPr lang="en-US" sz="2800" dirty="0" err="1" smtClean="0"/>
              <a:t>massaları</a:t>
            </a:r>
            <a:r>
              <a:rPr lang="en-US" sz="2800" dirty="0" smtClean="0"/>
              <a:t> </a:t>
            </a:r>
            <a:r>
              <a:rPr lang="en-US" sz="2800" dirty="0" err="1" smtClean="0"/>
              <a:t>jıyındısınan</a:t>
            </a:r>
            <a:r>
              <a:rPr lang="en-US" sz="2800" dirty="0" smtClean="0"/>
              <a:t> </a:t>
            </a:r>
            <a:r>
              <a:rPr lang="en-US" sz="2800" dirty="0" err="1" smtClean="0"/>
              <a:t>kishi</a:t>
            </a: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 algn="just">
              <a:buNone/>
            </a:pPr>
            <a:r>
              <a:rPr lang="ru-RU" sz="2800" dirty="0" smtClean="0"/>
              <a:t>   	</a:t>
            </a:r>
            <a:r>
              <a:rPr lang="en-US" sz="2800" dirty="0" err="1" smtClean="0"/>
              <a:t>sebebi</a:t>
            </a:r>
            <a:r>
              <a:rPr lang="en-US" sz="2800" dirty="0" smtClean="0"/>
              <a:t>, </a:t>
            </a:r>
            <a:r>
              <a:rPr lang="en-US" sz="2800" dirty="0" err="1" smtClean="0"/>
              <a:t>nuklonlardıń</a:t>
            </a:r>
            <a:r>
              <a:rPr lang="en-US" sz="2800" dirty="0" smtClean="0"/>
              <a:t> </a:t>
            </a:r>
            <a:r>
              <a:rPr lang="en-US" sz="2800" dirty="0" err="1" smtClean="0"/>
              <a:t>qosılıwında</a:t>
            </a:r>
            <a:r>
              <a:rPr lang="en-US" sz="2800" dirty="0" smtClean="0"/>
              <a:t> </a:t>
            </a:r>
            <a:r>
              <a:rPr lang="en-US" sz="2800" dirty="0" err="1" smtClean="0"/>
              <a:t>yadroda</a:t>
            </a:r>
            <a:r>
              <a:rPr lang="en-US" sz="2800" dirty="0" smtClean="0"/>
              <a:t> </a:t>
            </a:r>
            <a:r>
              <a:rPr lang="en-US" sz="2800" dirty="0" err="1" smtClean="0"/>
              <a:t>nuklonlardıń</a:t>
            </a:r>
            <a:r>
              <a:rPr lang="en-US" sz="2800" dirty="0" smtClean="0"/>
              <a:t> </a:t>
            </a:r>
            <a:r>
              <a:rPr lang="en-US" sz="2800" dirty="0" err="1" smtClean="0"/>
              <a:t>ózara</a:t>
            </a:r>
            <a:r>
              <a:rPr lang="en-US" sz="2800" dirty="0" smtClean="0"/>
              <a:t> </a:t>
            </a:r>
            <a:r>
              <a:rPr lang="en-US" sz="2800" dirty="0" err="1" smtClean="0"/>
              <a:t>baylanıs</a:t>
            </a:r>
            <a:r>
              <a:rPr lang="en-US" sz="2800" dirty="0" smtClean="0"/>
              <a:t> </a:t>
            </a:r>
            <a:r>
              <a:rPr lang="en-US" sz="2800" dirty="0" err="1" smtClean="0"/>
              <a:t>energiyası</a:t>
            </a:r>
            <a:r>
              <a:rPr lang="en-US" sz="2800" dirty="0" smtClean="0"/>
              <a:t> </a:t>
            </a:r>
            <a:r>
              <a:rPr lang="en-US" sz="2800" dirty="0" err="1" smtClean="0"/>
              <a:t>ajralıp</a:t>
            </a:r>
            <a:r>
              <a:rPr lang="en-US" sz="2800" dirty="0" smtClean="0"/>
              <a:t> </a:t>
            </a:r>
            <a:r>
              <a:rPr lang="en-US" sz="2800" dirty="0" err="1" smtClean="0"/>
              <a:t>shıǵadı</a:t>
            </a:r>
            <a:r>
              <a:rPr lang="en-US" sz="2800" dirty="0" smtClean="0"/>
              <a:t>.</a:t>
            </a:r>
            <a:endParaRPr lang="ru-RU" sz="28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171432"/>
            <a:ext cx="8229600" cy="72390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/>
            </a:r>
            <a:br>
              <a:rPr lang="en-US" sz="4000" b="1" dirty="0" smtClean="0">
                <a:solidFill>
                  <a:schemeClr val="tx1"/>
                </a:solidFill>
              </a:rPr>
            </a:br>
            <a:r>
              <a:rPr lang="en-US" sz="4000" b="1" dirty="0" err="1" smtClean="0">
                <a:solidFill>
                  <a:schemeClr val="tx1"/>
                </a:solidFill>
              </a:rPr>
              <a:t>Yadronıń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baylanıs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energiyası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4064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40642" name="Object 2"/>
          <p:cNvGraphicFramePr>
            <a:graphicFrameLocks noChangeAspect="1"/>
          </p:cNvGraphicFramePr>
          <p:nvPr/>
        </p:nvGraphicFramePr>
        <p:xfrm>
          <a:off x="2400288" y="1800216"/>
          <a:ext cx="4480378" cy="723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19" name="Equation" r:id="rId4" imgW="1524000" imgH="241300" progId="">
                  <p:embed/>
                </p:oleObj>
              </mc:Choice>
              <mc:Fallback>
                <p:oleObj name="Equation" r:id="rId4" imgW="1524000" imgH="241300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288" y="1800216"/>
                        <a:ext cx="4480378" cy="723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4" name="Object 4"/>
          <p:cNvGraphicFramePr>
            <a:graphicFrameLocks noChangeAspect="1"/>
          </p:cNvGraphicFramePr>
          <p:nvPr/>
        </p:nvGraphicFramePr>
        <p:xfrm>
          <a:off x="2835275" y="3810000"/>
          <a:ext cx="32480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20" name="Equation" r:id="rId6" imgW="1104900" imgH="228600" progId="">
                  <p:embed/>
                </p:oleObj>
              </mc:Choice>
              <mc:Fallback>
                <p:oleObj name="Equation" r:id="rId6" imgW="1104900" imgH="228600" progId="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3810000"/>
                        <a:ext cx="324802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1432"/>
            <a:ext cx="8229600" cy="72390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/>
            </a:r>
            <a:br>
              <a:rPr lang="en-US" sz="4000" b="1" dirty="0" smtClean="0">
                <a:solidFill>
                  <a:schemeClr val="tx1"/>
                </a:solidFill>
              </a:rPr>
            </a:br>
            <a:r>
              <a:rPr lang="en-US" sz="4000" b="1" dirty="0" err="1" smtClean="0">
                <a:solidFill>
                  <a:schemeClr val="tx1"/>
                </a:solidFill>
              </a:rPr>
              <a:t>Yadronıń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baylanıs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energiyası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8088" y="990600"/>
            <a:ext cx="8867824" cy="571500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600" dirty="0" err="1" smtClean="0"/>
              <a:t>Yadronıń</a:t>
            </a:r>
            <a:r>
              <a:rPr lang="en-US" sz="2600" dirty="0" smtClean="0"/>
              <a:t> </a:t>
            </a:r>
            <a:r>
              <a:rPr lang="en-US" sz="2600" dirty="0" err="1" smtClean="0"/>
              <a:t>baylanıs</a:t>
            </a:r>
            <a:r>
              <a:rPr lang="en-US" sz="2600" dirty="0" smtClean="0"/>
              <a:t> </a:t>
            </a:r>
            <a:r>
              <a:rPr lang="en-US" sz="2600" dirty="0" err="1" smtClean="0"/>
              <a:t>energiyası</a:t>
            </a:r>
            <a:r>
              <a:rPr lang="en-US" sz="2600" dirty="0" smtClean="0"/>
              <a:t> </a:t>
            </a:r>
            <a:r>
              <a:rPr lang="en-US" sz="2600" dirty="0" err="1" smtClean="0"/>
              <a:t>yadronı</a:t>
            </a:r>
            <a:r>
              <a:rPr lang="en-US" sz="2600" dirty="0" smtClean="0"/>
              <a:t> </a:t>
            </a:r>
            <a:r>
              <a:rPr lang="en-US" sz="2600" dirty="0" err="1" smtClean="0"/>
              <a:t>bólek</a:t>
            </a:r>
            <a:r>
              <a:rPr lang="en-US" sz="2600" dirty="0" smtClean="0"/>
              <a:t> </a:t>
            </a:r>
            <a:r>
              <a:rPr lang="en-US" sz="2600" dirty="0" err="1" smtClean="0"/>
              <a:t>bólekshelerge</a:t>
            </a:r>
            <a:r>
              <a:rPr lang="en-US" sz="2600" dirty="0" smtClean="0"/>
              <a:t> </a:t>
            </a:r>
            <a:r>
              <a:rPr lang="en-US" sz="2600" dirty="0" err="1" smtClean="0"/>
              <a:t>tolıq</a:t>
            </a:r>
            <a:r>
              <a:rPr lang="en-US" sz="2600" dirty="0" smtClean="0"/>
              <a:t> </a:t>
            </a:r>
            <a:r>
              <a:rPr lang="en-US" sz="2600" dirty="0" err="1" smtClean="0"/>
              <a:t>ıdıratıwǵa</a:t>
            </a:r>
            <a:r>
              <a:rPr lang="en-US" sz="2600" dirty="0" smtClean="0"/>
              <a:t> </a:t>
            </a:r>
            <a:r>
              <a:rPr lang="en-US" sz="2600" dirty="0" err="1" smtClean="0"/>
              <a:t>sarplanǵan</a:t>
            </a:r>
            <a:r>
              <a:rPr lang="en-US" sz="2600" dirty="0" smtClean="0"/>
              <a:t>  minimal </a:t>
            </a:r>
            <a:r>
              <a:rPr lang="en-US" sz="2600" dirty="0" err="1" smtClean="0"/>
              <a:t>energiyaǵa</a:t>
            </a:r>
            <a:r>
              <a:rPr lang="en-US" sz="2600" dirty="0" smtClean="0"/>
              <a:t> </a:t>
            </a:r>
            <a:r>
              <a:rPr lang="en-US" sz="2600" dirty="0" err="1" smtClean="0"/>
              <a:t>teń</a:t>
            </a:r>
            <a:r>
              <a:rPr lang="en-US" sz="2600" dirty="0" smtClean="0"/>
              <a:t>.</a:t>
            </a:r>
            <a:endParaRPr lang="ru-RU" sz="2600" b="1" dirty="0" smtClean="0"/>
          </a:p>
          <a:p>
            <a:pPr algn="ctr">
              <a:buNone/>
            </a:pPr>
            <a:r>
              <a:rPr lang="en-US" sz="2600" dirty="0" err="1" smtClean="0"/>
              <a:t>Baylanıs</a:t>
            </a:r>
            <a:r>
              <a:rPr lang="en-US" sz="2600" dirty="0" smtClean="0"/>
              <a:t> </a:t>
            </a:r>
            <a:r>
              <a:rPr lang="en-US" sz="2600" dirty="0" err="1" smtClean="0"/>
              <a:t>energiyası</a:t>
            </a:r>
            <a:r>
              <a:rPr lang="en-US" sz="2600" dirty="0" smtClean="0"/>
              <a:t> </a:t>
            </a:r>
            <a:r>
              <a:rPr lang="en-US" sz="2600" dirty="0" err="1" smtClean="0"/>
              <a:t>massa</a:t>
            </a:r>
            <a:r>
              <a:rPr lang="en-US" sz="2600" dirty="0" smtClean="0"/>
              <a:t> </a:t>
            </a:r>
            <a:r>
              <a:rPr lang="en-US" sz="2600" dirty="0" err="1" smtClean="0"/>
              <a:t>defektiniń</a:t>
            </a:r>
            <a:r>
              <a:rPr lang="en-US" sz="2600" dirty="0" smtClean="0"/>
              <a:t> </a:t>
            </a:r>
            <a:r>
              <a:rPr lang="en-US" sz="2600" dirty="0" err="1" smtClean="0"/>
              <a:t>Eynshteyn</a:t>
            </a:r>
            <a:r>
              <a:rPr lang="en-US" sz="2600" dirty="0" smtClean="0"/>
              <a:t> </a:t>
            </a:r>
          </a:p>
          <a:p>
            <a:pPr algn="ctr">
              <a:buNone/>
            </a:pPr>
            <a:r>
              <a:rPr lang="en-US" sz="2600" dirty="0" err="1" smtClean="0"/>
              <a:t>ańlatpası</a:t>
            </a:r>
            <a:r>
              <a:rPr lang="en-US" sz="2600" dirty="0" smtClean="0"/>
              <a:t> </a:t>
            </a:r>
            <a:r>
              <a:rPr lang="en-US" sz="2600" dirty="0" err="1" smtClean="0"/>
              <a:t>arqalı</a:t>
            </a:r>
            <a:r>
              <a:rPr lang="en-US" sz="2600" dirty="0" smtClean="0"/>
              <a:t> </a:t>
            </a:r>
            <a:r>
              <a:rPr lang="en-US" sz="2600" dirty="0" err="1" smtClean="0"/>
              <a:t>anıqlanadı</a:t>
            </a:r>
            <a:r>
              <a:rPr lang="en-US" sz="2600" dirty="0" smtClean="0"/>
              <a:t>:</a:t>
            </a:r>
            <a:r>
              <a:rPr lang="ru-RU" sz="2600" dirty="0" smtClean="0"/>
              <a:t> </a:t>
            </a:r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r>
              <a:rPr lang="en-US" sz="2600" dirty="0" err="1" smtClean="0"/>
              <a:t>bul</a:t>
            </a:r>
            <a:r>
              <a:rPr lang="en-US" sz="2600" dirty="0" smtClean="0"/>
              <a:t> </a:t>
            </a:r>
            <a:r>
              <a:rPr lang="en-US" sz="2600" dirty="0" err="1" smtClean="0"/>
              <a:t>energiya</a:t>
            </a:r>
            <a:r>
              <a:rPr lang="ru-RU" sz="2600" dirty="0" smtClean="0"/>
              <a:t> 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ru-RU" sz="2600" dirty="0" err="1" smtClean="0"/>
              <a:t>-</a:t>
            </a:r>
            <a:r>
              <a:rPr lang="en-US" sz="2600" dirty="0" err="1" smtClean="0"/>
              <a:t>kvantları</a:t>
            </a:r>
            <a:r>
              <a:rPr lang="en-US" sz="2600" dirty="0" smtClean="0"/>
              <a:t> </a:t>
            </a:r>
            <a:r>
              <a:rPr lang="en-US" sz="2600" dirty="0" err="1" smtClean="0"/>
              <a:t>nurlanıwı</a:t>
            </a:r>
            <a:r>
              <a:rPr lang="en-US" sz="2600" dirty="0" smtClean="0"/>
              <a:t> </a:t>
            </a:r>
            <a:r>
              <a:rPr lang="en-US" sz="2600" dirty="0" err="1" smtClean="0"/>
              <a:t>kórinisinde</a:t>
            </a:r>
            <a:r>
              <a:rPr lang="en-US" sz="2600" dirty="0" smtClean="0"/>
              <a:t> </a:t>
            </a:r>
            <a:r>
              <a:rPr lang="en-US" sz="2600" dirty="0" err="1" smtClean="0"/>
              <a:t>ajraladı</a:t>
            </a:r>
            <a:r>
              <a:rPr lang="en-US" sz="2600" dirty="0" smtClean="0"/>
              <a:t>. </a:t>
            </a:r>
            <a:r>
              <a:rPr lang="en-US" sz="2600" dirty="0" err="1" smtClean="0"/>
              <a:t>Yadronıń</a:t>
            </a:r>
            <a:r>
              <a:rPr lang="en-US" sz="2600" dirty="0" smtClean="0"/>
              <a:t> </a:t>
            </a:r>
            <a:r>
              <a:rPr lang="en-US" sz="2600" dirty="0" err="1" smtClean="0"/>
              <a:t>baylanıs</a:t>
            </a:r>
            <a:r>
              <a:rPr lang="en-US" sz="2600" dirty="0" smtClean="0"/>
              <a:t> </a:t>
            </a:r>
            <a:r>
              <a:rPr lang="en-US" sz="2600" dirty="0" err="1" smtClean="0"/>
              <a:t>energiyası</a:t>
            </a:r>
            <a:r>
              <a:rPr lang="en-US" sz="2600" dirty="0" smtClean="0"/>
              <a:t> </a:t>
            </a:r>
            <a:r>
              <a:rPr lang="en-US" sz="2600" dirty="0" err="1" smtClean="0"/>
              <a:t>elektronlardıń</a:t>
            </a:r>
            <a:r>
              <a:rPr lang="en-US" sz="2600" dirty="0" smtClean="0"/>
              <a:t> atom </a:t>
            </a:r>
            <a:r>
              <a:rPr lang="en-US" sz="2600" dirty="0" err="1" smtClean="0"/>
              <a:t>menen</a:t>
            </a:r>
            <a:r>
              <a:rPr lang="en-US" sz="2600" dirty="0" smtClean="0"/>
              <a:t> </a:t>
            </a:r>
            <a:r>
              <a:rPr lang="en-US" sz="2600" dirty="0" err="1" smtClean="0"/>
              <a:t>baylanıs</a:t>
            </a:r>
            <a:r>
              <a:rPr lang="en-US" sz="2600" dirty="0" smtClean="0"/>
              <a:t> </a:t>
            </a:r>
            <a:r>
              <a:rPr lang="en-US" sz="2600" dirty="0" err="1" smtClean="0"/>
              <a:t>energiyasınan</a:t>
            </a:r>
            <a:r>
              <a:rPr lang="en-US" sz="2600" dirty="0" smtClean="0"/>
              <a:t> </a:t>
            </a:r>
            <a:r>
              <a:rPr lang="en-US" sz="2600" dirty="0" err="1" smtClean="0"/>
              <a:t>bir</a:t>
            </a:r>
            <a:r>
              <a:rPr lang="en-US" sz="2600" dirty="0" smtClean="0"/>
              <a:t> </a:t>
            </a:r>
            <a:r>
              <a:rPr lang="en-US" sz="2600" dirty="0" err="1" smtClean="0"/>
              <a:t>neshe</a:t>
            </a:r>
            <a:r>
              <a:rPr lang="en-US" sz="2600" dirty="0" smtClean="0"/>
              <a:t> </a:t>
            </a:r>
            <a:r>
              <a:rPr lang="en-US" sz="2600" dirty="0" err="1" smtClean="0"/>
              <a:t>tártipte</a:t>
            </a:r>
            <a:r>
              <a:rPr lang="en-US" sz="2600" dirty="0" smtClean="0"/>
              <a:t> </a:t>
            </a:r>
            <a:r>
              <a:rPr lang="en-US" sz="2600" dirty="0" err="1" smtClean="0"/>
              <a:t>úlken</a:t>
            </a:r>
            <a:r>
              <a:rPr lang="en-US" sz="2600" dirty="0" smtClean="0"/>
              <a:t>.</a:t>
            </a:r>
            <a:r>
              <a:rPr lang="ru-RU" sz="2600" dirty="0" smtClean="0"/>
              <a:t> </a:t>
            </a:r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/>
          </a:p>
        </p:txBody>
      </p:sp>
      <p:graphicFrame>
        <p:nvGraphicFramePr>
          <p:cNvPr id="241665" name="Object 1"/>
          <p:cNvGraphicFramePr>
            <a:graphicFrameLocks noChangeAspect="1"/>
          </p:cNvGraphicFramePr>
          <p:nvPr/>
        </p:nvGraphicFramePr>
        <p:xfrm>
          <a:off x="1947848" y="3067048"/>
          <a:ext cx="53768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21" name="Equation" r:id="rId4" imgW="1828800" imgH="254000" progId="">
                  <p:embed/>
                </p:oleObj>
              </mc:Choice>
              <mc:Fallback>
                <p:oleObj name="Equation" r:id="rId4" imgW="1828800" imgH="254000" progId="">
                  <p:embed/>
                  <p:pic>
                    <p:nvPicPr>
                      <p:cNvPr id="0" name="Picture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848" y="3067048"/>
                        <a:ext cx="537686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664" y="3829048"/>
            <a:ext cx="4950659" cy="464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576" y="261920"/>
            <a:ext cx="8686848" cy="9667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600" b="1" dirty="0" smtClean="0"/>
              <a:t>   </a:t>
            </a:r>
            <a:r>
              <a:rPr lang="en-US" sz="2800" b="1" dirty="0" err="1" smtClean="0"/>
              <a:t>Salıstırmalı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baylanıs</a:t>
            </a:r>
            <a:r>
              <a:rPr lang="en-US" sz="2800" b="1" dirty="0" smtClean="0"/>
              <a:t> </a:t>
            </a:r>
            <a:r>
              <a:rPr lang="en-US" sz="2600" b="1" dirty="0" err="1" smtClean="0"/>
              <a:t>energiyası</a:t>
            </a:r>
            <a:r>
              <a:rPr lang="en-US" sz="2600" b="1" dirty="0" smtClean="0"/>
              <a:t> – </a:t>
            </a:r>
            <a:r>
              <a:rPr lang="en-US" sz="2600" b="1" dirty="0" err="1" smtClean="0"/>
              <a:t>bul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bir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nuklonǵa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tuwrı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kelgen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baylanıs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energiyası</a:t>
            </a:r>
            <a:r>
              <a:rPr lang="en-US" sz="2600" b="1" dirty="0" smtClean="0"/>
              <a:t>.</a:t>
            </a:r>
            <a:r>
              <a:rPr lang="ru-RU" b="1" dirty="0" smtClean="0"/>
              <a:t> 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567368" y="804848"/>
            <a:ext cx="2986104" cy="11763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32522"/>
              </p:ext>
            </p:extLst>
          </p:nvPr>
        </p:nvGraphicFramePr>
        <p:xfrm>
          <a:off x="409552" y="2162170"/>
          <a:ext cx="8415384" cy="443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483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867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ZAT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Salıstırmalı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chemeClr val="tx1"/>
                          </a:solidFill>
                        </a:rPr>
                        <a:t>baylanıs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chemeClr val="tx1"/>
                          </a:solidFill>
                        </a:rPr>
                        <a:t>energiyası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8678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DEYTERIY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1,1 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meV</a:t>
                      </a:r>
                      <a:r>
                        <a:rPr lang="ru-RU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nuklon</a:t>
                      </a:r>
                      <a:endParaRPr lang="ru-RU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6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GELIY</a:t>
                      </a:r>
                      <a:endParaRPr lang="ru-RU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7,1  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meV</a:t>
                      </a:r>
                      <a:r>
                        <a:rPr lang="ru-RU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nuklon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678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TEMIR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</a:rPr>
                        <a:t>8,7 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meV</a:t>
                      </a:r>
                      <a:r>
                        <a:rPr lang="ru-RU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nuklon</a:t>
                      </a:r>
                      <a:endParaRPr lang="ru-RU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8678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URAN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7,6 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meV</a:t>
                      </a:r>
                      <a:r>
                        <a:rPr lang="ru-RU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nuklon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72120" y="864702"/>
                <a:ext cx="2970396" cy="908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ru-RU" sz="28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𝑏𝑜𝑔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𝑏𝑜𝑔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20" y="864702"/>
                <a:ext cx="2970396" cy="908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Содержимое 2"/>
          <p:cNvSpPr txBox="1">
            <a:spLocks/>
          </p:cNvSpPr>
          <p:nvPr/>
        </p:nvSpPr>
        <p:spPr>
          <a:xfrm>
            <a:off x="6286512" y="1357298"/>
            <a:ext cx="571504" cy="3571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bay</a:t>
            </a:r>
            <a:endParaRPr kumimoji="0" lang="ru-RU" sz="3200" i="1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7500958" y="1000108"/>
            <a:ext cx="571504" cy="3571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bay</a:t>
            </a:r>
            <a:endParaRPr kumimoji="0" lang="ru-RU" sz="3200" i="1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" y="1347776"/>
            <a:ext cx="6750900" cy="542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76" y="123824"/>
            <a:ext cx="8686848" cy="113346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Salıstırmalı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baylanıs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energiyasınıń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i="1" dirty="0" smtClean="0">
                <a:solidFill>
                  <a:schemeClr val="tx1"/>
                </a:solidFill>
              </a:rPr>
              <a:t>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massa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sanına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baylanıslı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sızılması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4" name="Прямоугольная выноска 3"/>
          <p:cNvSpPr/>
          <p:nvPr/>
        </p:nvSpPr>
        <p:spPr>
          <a:xfrm>
            <a:off x="5715008" y="1285860"/>
            <a:ext cx="3428992" cy="2143140"/>
          </a:xfrm>
          <a:prstGeom prst="wedgeRectCallout">
            <a:avLst>
              <a:gd name="adj1" fmla="val -140763"/>
              <a:gd name="adj2" fmla="val -705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Energetikalıq</a:t>
            </a:r>
            <a:r>
              <a:rPr lang="en-US" sz="2400" dirty="0" smtClean="0"/>
              <a:t> </a:t>
            </a:r>
            <a:r>
              <a:rPr lang="en-US" sz="2400" dirty="0" err="1" smtClean="0"/>
              <a:t>kóz</a:t>
            </a:r>
            <a:r>
              <a:rPr lang="en-US" sz="2400" dirty="0" smtClean="0"/>
              <a:t> </a:t>
            </a:r>
            <a:r>
              <a:rPr lang="en-US" sz="2400" dirty="0" err="1" smtClean="0"/>
              <a:t>qarastan</a:t>
            </a:r>
            <a:r>
              <a:rPr lang="en-US" sz="2400" dirty="0" smtClean="0"/>
              <a:t> Mendeleev </a:t>
            </a:r>
            <a:r>
              <a:rPr lang="en-US" sz="2400" dirty="0" err="1" smtClean="0"/>
              <a:t>kestesiniń</a:t>
            </a:r>
            <a:r>
              <a:rPr lang="en-US" sz="2400" dirty="0" smtClean="0"/>
              <a:t> </a:t>
            </a:r>
            <a:r>
              <a:rPr lang="en-US" sz="2400" dirty="0" err="1" smtClean="0"/>
              <a:t>orta</a:t>
            </a:r>
            <a:r>
              <a:rPr lang="en-US" sz="2400" dirty="0" smtClean="0"/>
              <a:t> </a:t>
            </a:r>
            <a:r>
              <a:rPr lang="en-US" sz="2400" dirty="0" err="1" smtClean="0"/>
              <a:t>bólimindegi</a:t>
            </a:r>
            <a:r>
              <a:rPr lang="en-US" sz="2400" dirty="0" smtClean="0"/>
              <a:t> </a:t>
            </a:r>
            <a:r>
              <a:rPr lang="en-US" sz="2400" dirty="0" err="1" smtClean="0"/>
              <a:t>elementlerdiń</a:t>
            </a:r>
            <a:r>
              <a:rPr lang="en-US" sz="2400" dirty="0" smtClean="0"/>
              <a:t> </a:t>
            </a:r>
            <a:r>
              <a:rPr lang="en-US" sz="2400" dirty="0" err="1" smtClean="0"/>
              <a:t>yadrosı</a:t>
            </a:r>
            <a:r>
              <a:rPr lang="en-US" sz="2400" dirty="0" smtClean="0"/>
              <a:t> </a:t>
            </a:r>
            <a:r>
              <a:rPr lang="en-US" sz="2400" dirty="0" err="1" smtClean="0"/>
              <a:t>eń</a:t>
            </a:r>
            <a:r>
              <a:rPr lang="en-US" sz="2400" dirty="0" smtClean="0"/>
              <a:t> </a:t>
            </a:r>
            <a:r>
              <a:rPr lang="en-US" sz="2400" dirty="0" err="1" smtClean="0"/>
              <a:t>bekkem</a:t>
            </a:r>
            <a:r>
              <a:rPr lang="en-US" sz="2400" dirty="0" smtClean="0"/>
              <a:t> </a:t>
            </a:r>
            <a:r>
              <a:rPr lang="en-US" sz="2400" dirty="0" err="1" smtClean="0"/>
              <a:t>esaplanadı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</a:p>
          <a:p>
            <a:pPr algn="ctr"/>
            <a:endParaRPr lang="ru-RU" dirty="0"/>
          </a:p>
        </p:txBody>
      </p:sp>
      <p:sp>
        <p:nvSpPr>
          <p:cNvPr id="6" name="Прямоугольная выноска 5"/>
          <p:cNvSpPr/>
          <p:nvPr/>
        </p:nvSpPr>
        <p:spPr>
          <a:xfrm>
            <a:off x="1714480" y="2786058"/>
            <a:ext cx="4071960" cy="3143272"/>
          </a:xfrm>
          <a:prstGeom prst="wedgeRectCallout">
            <a:avLst>
              <a:gd name="adj1" fmla="val -56661"/>
              <a:gd name="adj2" fmla="val -4084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 smtClean="0"/>
              <a:t>Awır</a:t>
            </a:r>
            <a:r>
              <a:rPr lang="en-US" sz="2200" dirty="0" smtClean="0"/>
              <a:t> </a:t>
            </a:r>
            <a:r>
              <a:rPr lang="en-US" sz="2200" dirty="0" err="1" smtClean="0"/>
              <a:t>elementlerge</a:t>
            </a:r>
            <a:r>
              <a:rPr lang="en-US" sz="2200" dirty="0" smtClean="0"/>
              <a:t> </a:t>
            </a:r>
            <a:r>
              <a:rPr lang="en-US" sz="2200" dirty="0" err="1" smtClean="0"/>
              <a:t>ótiwde</a:t>
            </a:r>
            <a:r>
              <a:rPr lang="en-US" sz="2200" dirty="0" smtClean="0"/>
              <a:t> </a:t>
            </a:r>
            <a:r>
              <a:rPr lang="en-US" sz="2200" dirty="0" err="1" smtClean="0"/>
              <a:t>salıstırmalı</a:t>
            </a:r>
            <a:r>
              <a:rPr lang="en-US" sz="2200" dirty="0" smtClean="0"/>
              <a:t> </a:t>
            </a:r>
            <a:r>
              <a:rPr lang="en-US" sz="2200" dirty="0" err="1" smtClean="0"/>
              <a:t>baylanıs</a:t>
            </a:r>
            <a:r>
              <a:rPr lang="en-US" sz="2200" dirty="0" smtClean="0"/>
              <a:t> </a:t>
            </a:r>
            <a:r>
              <a:rPr lang="en-US" sz="2200" dirty="0" err="1" smtClean="0"/>
              <a:t>energiyasını</a:t>
            </a:r>
            <a:r>
              <a:rPr lang="en-US" sz="2200" dirty="0" err="1" smtClean="0">
                <a:solidFill>
                  <a:schemeClr val="tx1"/>
                </a:solidFill>
              </a:rPr>
              <a:t>ń</a:t>
            </a:r>
            <a:r>
              <a:rPr lang="en-US" sz="2200" dirty="0" smtClean="0"/>
              <a:t> </a:t>
            </a:r>
            <a:r>
              <a:rPr lang="en-US" sz="2200" dirty="0" err="1" smtClean="0"/>
              <a:t>kemeyiwi</a:t>
            </a:r>
            <a:r>
              <a:rPr lang="en-US" sz="2200" dirty="0" smtClean="0"/>
              <a:t> </a:t>
            </a:r>
            <a:r>
              <a:rPr lang="en-US" sz="2200" dirty="0" err="1" smtClean="0"/>
              <a:t>protonlardıń</a:t>
            </a:r>
            <a:r>
              <a:rPr lang="en-US" sz="2200" dirty="0" smtClean="0"/>
              <a:t> </a:t>
            </a:r>
            <a:r>
              <a:rPr lang="en-US" sz="2200" dirty="0" err="1" smtClean="0"/>
              <a:t>Kulon</a:t>
            </a:r>
            <a:r>
              <a:rPr lang="en-US" sz="2200" dirty="0" smtClean="0"/>
              <a:t> </a:t>
            </a:r>
            <a:r>
              <a:rPr lang="en-US" sz="2200" dirty="0" err="1" smtClean="0"/>
              <a:t>iyteriw</a:t>
            </a:r>
            <a:r>
              <a:rPr lang="en-US" sz="2200" dirty="0" smtClean="0"/>
              <a:t> </a:t>
            </a:r>
            <a:r>
              <a:rPr lang="en-US" sz="2200" dirty="0" err="1" smtClean="0"/>
              <a:t>energiyasınıń</a:t>
            </a:r>
            <a:r>
              <a:rPr lang="en-US" sz="2200" dirty="0" smtClean="0"/>
              <a:t> </a:t>
            </a:r>
            <a:r>
              <a:rPr lang="en-US" sz="2200" dirty="0" err="1" smtClean="0"/>
              <a:t>ósiwi</a:t>
            </a:r>
            <a:r>
              <a:rPr lang="en-US" sz="2200" dirty="0" smtClean="0"/>
              <a:t> </a:t>
            </a:r>
            <a:r>
              <a:rPr lang="en-US" sz="2200" dirty="0" err="1" smtClean="0"/>
              <a:t>menen</a:t>
            </a:r>
            <a:r>
              <a:rPr lang="en-US" sz="2200" dirty="0" smtClean="0"/>
              <a:t> </a:t>
            </a:r>
            <a:r>
              <a:rPr lang="en-US" sz="2200" dirty="0" err="1" smtClean="0"/>
              <a:t>baylanıslı</a:t>
            </a:r>
            <a:r>
              <a:rPr lang="en-US" sz="2200" dirty="0" smtClean="0"/>
              <a:t>. </a:t>
            </a:r>
            <a:r>
              <a:rPr lang="en-US" sz="2200" dirty="0" err="1" smtClean="0"/>
              <a:t>Awır</a:t>
            </a:r>
            <a:r>
              <a:rPr lang="en-US" sz="2200" dirty="0" smtClean="0"/>
              <a:t> </a:t>
            </a:r>
            <a:r>
              <a:rPr lang="en-US" sz="2200" dirty="0" err="1" smtClean="0"/>
              <a:t>yadrolarda</a:t>
            </a:r>
            <a:r>
              <a:rPr lang="en-US" sz="2200" dirty="0" smtClean="0"/>
              <a:t> </a:t>
            </a:r>
            <a:r>
              <a:rPr lang="en-US" sz="2200" dirty="0" err="1" smtClean="0"/>
              <a:t>nuklonlar</a:t>
            </a:r>
            <a:r>
              <a:rPr lang="en-US" sz="2200" dirty="0" smtClean="0"/>
              <a:t> </a:t>
            </a:r>
            <a:r>
              <a:rPr lang="en-US" sz="2200" dirty="0" err="1" smtClean="0"/>
              <a:t>arasındaǵı</a:t>
            </a:r>
            <a:r>
              <a:rPr lang="en-US" sz="2200" dirty="0" smtClean="0"/>
              <a:t> </a:t>
            </a:r>
            <a:r>
              <a:rPr lang="en-US" sz="2200" dirty="0" err="1" smtClean="0"/>
              <a:t>baylanıs</a:t>
            </a:r>
            <a:r>
              <a:rPr lang="en-US" sz="2200" dirty="0" smtClean="0"/>
              <a:t> </a:t>
            </a:r>
            <a:r>
              <a:rPr lang="en-US" sz="2200" dirty="0" err="1" smtClean="0"/>
              <a:t>páseyedi</a:t>
            </a:r>
            <a:r>
              <a:rPr lang="en-US" sz="2200" dirty="0" smtClean="0"/>
              <a:t>, </a:t>
            </a:r>
            <a:r>
              <a:rPr lang="en-US" sz="2200" dirty="0" err="1" smtClean="0"/>
              <a:t>yadro</a:t>
            </a:r>
            <a:r>
              <a:rPr lang="en-US" sz="2200" dirty="0" smtClean="0"/>
              <a:t> </a:t>
            </a:r>
            <a:r>
              <a:rPr lang="en-US" sz="2200" dirty="0" err="1" smtClean="0"/>
              <a:t>bolsa</a:t>
            </a:r>
            <a:r>
              <a:rPr lang="en-US" sz="2200" dirty="0" smtClean="0"/>
              <a:t> </a:t>
            </a:r>
            <a:r>
              <a:rPr lang="en-US" sz="2200" dirty="0" err="1" smtClean="0"/>
              <a:t>kúshsizrek</a:t>
            </a:r>
            <a:r>
              <a:rPr lang="en-US" sz="2200" dirty="0" smtClean="0"/>
              <a:t> </a:t>
            </a:r>
            <a:r>
              <a:rPr lang="en-US" sz="2200" dirty="0" err="1" smtClean="0"/>
              <a:t>xarakterge</a:t>
            </a:r>
            <a:r>
              <a:rPr lang="en-US" sz="2200" dirty="0" smtClean="0"/>
              <a:t> </a:t>
            </a:r>
            <a:r>
              <a:rPr lang="en-US" sz="2200" dirty="0" err="1" smtClean="0"/>
              <a:t>iye</a:t>
            </a:r>
            <a:r>
              <a:rPr lang="en-US" sz="2200" dirty="0" smtClean="0"/>
              <a:t> </a:t>
            </a:r>
            <a:r>
              <a:rPr lang="en-US" sz="2200" dirty="0" err="1" smtClean="0"/>
              <a:t>boladı</a:t>
            </a:r>
            <a:r>
              <a:rPr lang="en-US" sz="2200" dirty="0" smtClean="0"/>
              <a:t>.</a:t>
            </a:r>
            <a:r>
              <a:rPr lang="ru-RU" sz="2200" dirty="0" smtClean="0"/>
              <a:t> </a:t>
            </a:r>
            <a:endParaRPr lang="ru-RU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3311832" y="5859324"/>
            <a:ext cx="33304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Yadro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atomınıń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massa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sanı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76" y="171432"/>
            <a:ext cx="8686848" cy="914400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Bekkem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yadrolardaǵı</a:t>
            </a:r>
            <a:r>
              <a:rPr lang="en-US" sz="3200" b="1" dirty="0" smtClean="0">
                <a:solidFill>
                  <a:schemeClr val="tx1"/>
                </a:solidFill>
              </a:rPr>
              <a:t> proton </a:t>
            </a:r>
            <a:r>
              <a:rPr lang="en-US" sz="3200" b="1" dirty="0" err="1" smtClean="0">
                <a:solidFill>
                  <a:schemeClr val="tx1"/>
                </a:solidFill>
              </a:rPr>
              <a:t>hám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neytronlar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sanı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52976" y="1257288"/>
            <a:ext cx="4086224" cy="5338792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 err="1" smtClean="0"/>
              <a:t>Turǵın</a:t>
            </a:r>
            <a:r>
              <a:rPr lang="en-US" sz="2600" dirty="0" smtClean="0"/>
              <a:t> </a:t>
            </a:r>
            <a:r>
              <a:rPr lang="en-US" sz="2600" dirty="0" err="1" smtClean="0"/>
              <a:t>jeńil</a:t>
            </a:r>
            <a:r>
              <a:rPr lang="en-US" sz="2600" dirty="0" smtClean="0"/>
              <a:t> </a:t>
            </a:r>
            <a:r>
              <a:rPr lang="en-US" sz="2600" dirty="0" err="1" smtClean="0"/>
              <a:t>yadrolar</a:t>
            </a:r>
            <a:r>
              <a:rPr lang="en-US" sz="2600" dirty="0" smtClean="0"/>
              <a:t> </a:t>
            </a:r>
            <a:r>
              <a:rPr lang="en-US" sz="2600" dirty="0" err="1" smtClean="0"/>
              <a:t>mısalında</a:t>
            </a:r>
            <a:r>
              <a:rPr lang="en-US" sz="2600" dirty="0" smtClean="0"/>
              <a:t> </a:t>
            </a:r>
            <a:r>
              <a:rPr lang="en-US" sz="2600" dirty="0" err="1" smtClean="0"/>
              <a:t>Kulon</a:t>
            </a:r>
            <a:r>
              <a:rPr lang="en-US" sz="2600" dirty="0" smtClean="0"/>
              <a:t> </a:t>
            </a:r>
            <a:r>
              <a:rPr lang="en-US" sz="2600" dirty="0" err="1" smtClean="0"/>
              <a:t>ózara</a:t>
            </a:r>
            <a:r>
              <a:rPr lang="en-US" sz="2600" dirty="0" smtClean="0"/>
              <a:t> </a:t>
            </a:r>
            <a:r>
              <a:rPr lang="en-US" sz="2600" dirty="0" err="1" smtClean="0"/>
              <a:t>tásiri</a:t>
            </a:r>
            <a:r>
              <a:rPr lang="en-US" sz="2600" dirty="0" smtClean="0"/>
              <a:t> </a:t>
            </a:r>
            <a:r>
              <a:rPr lang="en-US" sz="2600" dirty="0" err="1" smtClean="0"/>
              <a:t>sezilerli</a:t>
            </a:r>
            <a:r>
              <a:rPr lang="en-US" sz="2600" dirty="0" smtClean="0"/>
              <a:t> </a:t>
            </a:r>
            <a:r>
              <a:rPr lang="en-US" sz="2600" dirty="0" err="1" smtClean="0"/>
              <a:t>emes</a:t>
            </a:r>
            <a:r>
              <a:rPr lang="en-US" sz="2600" dirty="0" smtClean="0"/>
              <a:t>, proton </a:t>
            </a:r>
            <a:r>
              <a:rPr lang="en-US" sz="2600" dirty="0" err="1" smtClean="0"/>
              <a:t>hám</a:t>
            </a:r>
            <a:r>
              <a:rPr lang="en-US" sz="2600" dirty="0" smtClean="0"/>
              <a:t> </a:t>
            </a:r>
            <a:r>
              <a:rPr lang="en-US" sz="2600" dirty="0" err="1" smtClean="0"/>
              <a:t>neytronlardıń</a:t>
            </a:r>
            <a:r>
              <a:rPr lang="en-US" sz="2600" dirty="0" smtClean="0"/>
              <a:t> </a:t>
            </a:r>
            <a:r>
              <a:rPr lang="en-US" sz="2600" dirty="0" err="1" smtClean="0"/>
              <a:t>sanı</a:t>
            </a:r>
            <a:r>
              <a:rPr lang="en-US" sz="2600" dirty="0" smtClean="0"/>
              <a:t> </a:t>
            </a:r>
            <a:r>
              <a:rPr lang="en-US" sz="2600" dirty="0" err="1" smtClean="0"/>
              <a:t>hám</a:t>
            </a:r>
            <a:r>
              <a:rPr lang="en-US" sz="2600" dirty="0" smtClean="0"/>
              <a:t> </a:t>
            </a:r>
            <a:r>
              <a:rPr lang="en-US" sz="2600" dirty="0" err="1" smtClean="0"/>
              <a:t>zaryadları</a:t>
            </a:r>
            <a:r>
              <a:rPr lang="en-US" sz="2600" dirty="0" smtClean="0"/>
              <a:t> </a:t>
            </a:r>
            <a:r>
              <a:rPr lang="en-US" sz="2600" dirty="0" err="1" smtClean="0"/>
              <a:t>birdey</a:t>
            </a:r>
            <a:r>
              <a:rPr lang="en-US" sz="2600" dirty="0" smtClean="0"/>
              <a:t> </a:t>
            </a:r>
            <a:r>
              <a:rPr lang="en-US" sz="2600" dirty="0" err="1" smtClean="0"/>
              <a:t>boladı</a:t>
            </a:r>
            <a:r>
              <a:rPr lang="en-US" sz="2600" dirty="0" smtClean="0"/>
              <a:t>.</a:t>
            </a:r>
            <a:r>
              <a:rPr lang="ru-RU" sz="2600" dirty="0" smtClean="0"/>
              <a:t> </a:t>
            </a:r>
          </a:p>
          <a:p>
            <a:pPr marL="0" indent="0" algn="ctr">
              <a:buNone/>
            </a:pPr>
            <a:endParaRPr lang="ru-RU" sz="2600" dirty="0" smtClean="0"/>
          </a:p>
          <a:p>
            <a:pPr marL="0" indent="0" algn="ctr">
              <a:buNone/>
            </a:pPr>
            <a:r>
              <a:rPr lang="en-US" sz="2600" dirty="0" err="1" smtClean="0"/>
              <a:t>Awır</a:t>
            </a:r>
            <a:r>
              <a:rPr lang="en-US" sz="2600" dirty="0" smtClean="0"/>
              <a:t> </a:t>
            </a:r>
            <a:r>
              <a:rPr lang="en-US" sz="2600" dirty="0" err="1" smtClean="0"/>
              <a:t>yadrolar</a:t>
            </a:r>
            <a:r>
              <a:rPr lang="en-US" sz="2600" dirty="0" smtClean="0"/>
              <a:t> </a:t>
            </a:r>
            <a:r>
              <a:rPr lang="en-US" sz="2600" dirty="0" err="1" smtClean="0"/>
              <a:t>kóp</a:t>
            </a:r>
            <a:r>
              <a:rPr lang="en-US" sz="2600" dirty="0" smtClean="0"/>
              <a:t> </a:t>
            </a:r>
            <a:r>
              <a:rPr lang="en-US" sz="2600" dirty="0" err="1" smtClean="0"/>
              <a:t>protonlarǵa</a:t>
            </a:r>
            <a:r>
              <a:rPr lang="en-US" sz="2600" dirty="0" smtClean="0"/>
              <a:t> </a:t>
            </a:r>
            <a:r>
              <a:rPr lang="en-US" sz="2600" dirty="0" err="1" smtClean="0"/>
              <a:t>iye</a:t>
            </a:r>
            <a:r>
              <a:rPr lang="en-US" sz="2600" dirty="0" smtClean="0"/>
              <a:t> </a:t>
            </a:r>
            <a:r>
              <a:rPr lang="en-US" sz="2600" dirty="0" err="1" smtClean="0"/>
              <a:t>bolǵanı</a:t>
            </a:r>
            <a:r>
              <a:rPr lang="en-US" sz="2600" dirty="0" smtClean="0"/>
              <a:t> </a:t>
            </a:r>
            <a:r>
              <a:rPr lang="en-US" sz="2600" dirty="0" err="1" smtClean="0"/>
              <a:t>ushın</a:t>
            </a:r>
            <a:r>
              <a:rPr lang="en-US" sz="2600" dirty="0" smtClean="0"/>
              <a:t>, </a:t>
            </a:r>
            <a:r>
              <a:rPr lang="en-US" sz="2600" dirty="0" err="1" smtClean="0"/>
              <a:t>protonlardıń</a:t>
            </a:r>
            <a:r>
              <a:rPr lang="en-US" sz="2600" dirty="0" smtClean="0"/>
              <a:t> </a:t>
            </a:r>
            <a:r>
              <a:rPr lang="en-US" sz="2600" dirty="0" err="1" smtClean="0"/>
              <a:t>ózara</a:t>
            </a:r>
            <a:r>
              <a:rPr lang="en-US" sz="2600" dirty="0" smtClean="0"/>
              <a:t> </a:t>
            </a:r>
            <a:r>
              <a:rPr lang="en-US" sz="2600" dirty="0" err="1" smtClean="0"/>
              <a:t>Kulon</a:t>
            </a:r>
            <a:r>
              <a:rPr lang="en-US" sz="2600" dirty="0" smtClean="0"/>
              <a:t> </a:t>
            </a:r>
            <a:r>
              <a:rPr lang="en-US" sz="2600" dirty="0" err="1" smtClean="0"/>
              <a:t>hám</a:t>
            </a:r>
            <a:r>
              <a:rPr lang="en-US" sz="2600" dirty="0" smtClean="0"/>
              <a:t> </a:t>
            </a:r>
            <a:r>
              <a:rPr lang="en-US" sz="2600" dirty="0" err="1" smtClean="0"/>
              <a:t>olardıń</a:t>
            </a:r>
            <a:r>
              <a:rPr lang="en-US" sz="2600" dirty="0" smtClean="0"/>
              <a:t> </a:t>
            </a:r>
            <a:r>
              <a:rPr lang="en-US" sz="2600" dirty="0" err="1" smtClean="0"/>
              <a:t>turǵınlıǵı</a:t>
            </a:r>
            <a:r>
              <a:rPr lang="en-US" sz="2600" dirty="0" smtClean="0"/>
              <a:t> </a:t>
            </a:r>
            <a:r>
              <a:rPr lang="en-US" sz="2600" dirty="0" err="1" smtClean="0"/>
              <a:t>ushın</a:t>
            </a:r>
            <a:r>
              <a:rPr lang="en-US" sz="2600" dirty="0" smtClean="0"/>
              <a:t> </a:t>
            </a:r>
            <a:r>
              <a:rPr lang="en-US" sz="2600" dirty="0" err="1" smtClean="0"/>
              <a:t>qosımsha</a:t>
            </a:r>
            <a:r>
              <a:rPr lang="en-US" sz="2600" dirty="0" smtClean="0"/>
              <a:t> </a:t>
            </a:r>
            <a:r>
              <a:rPr lang="en-US" sz="2600" dirty="0" err="1" smtClean="0"/>
              <a:t>neytronlar</a:t>
            </a:r>
            <a:r>
              <a:rPr lang="en-US" sz="2600" dirty="0" smtClean="0"/>
              <a:t> </a:t>
            </a:r>
            <a:r>
              <a:rPr lang="en-US" sz="2600" dirty="0" err="1" smtClean="0"/>
              <a:t>zárúr</a:t>
            </a:r>
            <a:r>
              <a:rPr lang="en-US" sz="2600" dirty="0" smtClean="0"/>
              <a:t> </a:t>
            </a:r>
            <a:r>
              <a:rPr lang="en-US" sz="2600" dirty="0" err="1" smtClean="0"/>
              <a:t>boladı</a:t>
            </a:r>
            <a:r>
              <a:rPr lang="en-US" sz="2600" dirty="0" smtClean="0"/>
              <a:t>.</a:t>
            </a:r>
            <a:r>
              <a:rPr lang="ru-RU" sz="2600" dirty="0" smtClean="0"/>
              <a:t> </a:t>
            </a:r>
            <a:endParaRPr lang="ru-RU" sz="2400" dirty="0"/>
          </a:p>
        </p:txBody>
      </p:sp>
      <p:pic>
        <p:nvPicPr>
          <p:cNvPr id="64514" name="Picture 2" descr="C:\Program Files\Physicon\Open Physics 2.5 part 2\content\chapter6\section\paragraph6\images\6-6-2.gif"/>
          <p:cNvPicPr>
            <a:picLocks noChangeAspect="1" noChangeArrowheads="1"/>
          </p:cNvPicPr>
          <p:nvPr/>
        </p:nvPicPr>
        <p:blipFill>
          <a:blip r:embed="rId3" r:link="rId4">
            <a:clrChange>
              <a:clrFrom>
                <a:srgbClr val="FFFFCA"/>
              </a:clrFrom>
              <a:clrTo>
                <a:srgbClr val="FFFFCA">
                  <a:alpha val="0"/>
                </a:srgbClr>
              </a:clrTo>
            </a:clrChange>
            <a:lum contrast="36000"/>
          </a:blip>
          <a:srcRect/>
          <a:stretch>
            <a:fillRect/>
          </a:stretch>
        </p:blipFill>
        <p:spPr bwMode="auto">
          <a:xfrm>
            <a:off x="109438" y="1166800"/>
            <a:ext cx="4372073" cy="5519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86050" y="500042"/>
            <a:ext cx="6019800" cy="178595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ru-RU" sz="36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ато</a:t>
            </a:r>
            <a:r>
              <a:rPr lang="en-US" sz="36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ru-RU" sz="36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uz-Cyrl-UZ" sz="3600" b="1" dirty="0" smtClean="0">
                <a:solidFill>
                  <a:schemeClr val="tx1"/>
                </a:solidFill>
              </a:rPr>
              <a:t>HÁM</a:t>
            </a:r>
            <a:r>
              <a:rPr lang="ru-RU" sz="36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ru-RU" sz="36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ато</a:t>
            </a:r>
            <a:r>
              <a:rPr lang="en-US" sz="36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ru-RU" sz="36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36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yadros</a:t>
            </a:r>
            <a:r>
              <a:rPr lang="en-US" sz="3600" b="1" dirty="0" err="1" smtClean="0">
                <a:solidFill>
                  <a:schemeClr val="tx1"/>
                </a:solidFill>
              </a:rPr>
              <a:t>Í</a:t>
            </a:r>
            <a:r>
              <a:rPr lang="en-US" sz="3600" b="1" cap="all" dirty="0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3600" b="1" cap="all" dirty="0" err="1" smtClean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</a:rPr>
              <a:t>fizikas</a:t>
            </a:r>
            <a:r>
              <a:rPr lang="en-US" sz="3600" b="1" dirty="0" err="1" smtClean="0">
                <a:solidFill>
                  <a:schemeClr val="tx1"/>
                </a:solidFill>
              </a:rPr>
              <a:t>Í</a:t>
            </a:r>
            <a:endParaRPr lang="ru-RU" sz="36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2771800" y="3352800"/>
            <a:ext cx="6048672" cy="79058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15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lang="uz-Latn-UZ" sz="40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 </a:t>
            </a:r>
            <a:r>
              <a:rPr lang="en-US" sz="4000" b="1" dirty="0">
                <a:latin typeface="Times New Roman"/>
                <a:ea typeface="Calibri"/>
              </a:rPr>
              <a:t>Atom </a:t>
            </a:r>
            <a:r>
              <a:rPr lang="en-US" sz="4000" b="1" dirty="0" err="1">
                <a:latin typeface="Times New Roman"/>
                <a:ea typeface="Calibri"/>
              </a:rPr>
              <a:t>yadros</a:t>
            </a:r>
            <a:r>
              <a:rPr lang="ru-RU" sz="4000" b="1" dirty="0">
                <a:latin typeface="Times New Roman"/>
                <a:ea typeface="Calibri"/>
              </a:rPr>
              <a:t>ı </a:t>
            </a:r>
            <a:r>
              <a:rPr lang="en-US" sz="4000" b="1" dirty="0" err="1">
                <a:latin typeface="Times New Roman"/>
                <a:ea typeface="Calibri"/>
              </a:rPr>
              <a:t>fizikas</a:t>
            </a:r>
            <a:r>
              <a:rPr lang="ru-RU" sz="4000" b="1" dirty="0">
                <a:latin typeface="Times New Roman"/>
                <a:ea typeface="Calibri"/>
              </a:rPr>
              <a:t>ı.</a:t>
            </a:r>
            <a:r>
              <a:rPr lang="ru-RU" sz="4000" dirty="0">
                <a:latin typeface="Times New Roman"/>
                <a:ea typeface="Calibri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uz-Latn-UZ" b="1" dirty="0" smtClean="0"/>
              <a:t>ANÍQ</a:t>
            </a:r>
            <a:r>
              <a:rPr lang="en-US" b="1" dirty="0" smtClean="0"/>
              <a:t>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uz-Latn-UZ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9552" y="171432"/>
            <a:ext cx="8229600" cy="685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lvl="0" algn="ctr"/>
            <a:r>
              <a:rPr lang="ru-RU" b="1" dirty="0" smtClean="0">
                <a:solidFill>
                  <a:schemeClr val="bg2"/>
                </a:solidFill>
              </a:rPr>
              <a:t/>
            </a:r>
            <a:br>
              <a:rPr lang="ru-RU" b="1" dirty="0" smtClean="0">
                <a:solidFill>
                  <a:schemeClr val="bg2"/>
                </a:solidFill>
              </a:rPr>
            </a:br>
            <a:r>
              <a:rPr lang="en-US" b="1" dirty="0" err="1" smtClean="0">
                <a:solidFill>
                  <a:schemeClr val="tx1"/>
                </a:solidFill>
              </a:rPr>
              <a:t>Yadro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kúshleri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  <a:ln w="38100">
            <a:solidFill>
              <a:srgbClr val="002060"/>
            </a:solidFill>
          </a:ln>
        </p:spPr>
        <p:txBody>
          <a:bodyPr/>
          <a:lstStyle/>
          <a:p>
            <a:pPr algn="ctr">
              <a:buNone/>
            </a:pPr>
            <a:r>
              <a:rPr lang="en-US" b="1" dirty="0" err="1" smtClean="0"/>
              <a:t>Yadroda</a:t>
            </a:r>
            <a:r>
              <a:rPr lang="en-US" b="1" dirty="0" smtClean="0"/>
              <a:t> </a:t>
            </a:r>
            <a:r>
              <a:rPr lang="en-US" b="1" dirty="0" err="1" smtClean="0"/>
              <a:t>nuklonlardı</a:t>
            </a:r>
            <a:r>
              <a:rPr lang="en-US" b="1" dirty="0" smtClean="0"/>
              <a:t> </a:t>
            </a:r>
            <a:r>
              <a:rPr lang="en-US" b="1" dirty="0" err="1" smtClean="0"/>
              <a:t>uslap</a:t>
            </a:r>
            <a:r>
              <a:rPr lang="en-US" b="1" dirty="0" smtClean="0"/>
              <a:t> </a:t>
            </a:r>
            <a:r>
              <a:rPr lang="en-US" b="1" dirty="0" err="1" smtClean="0"/>
              <a:t>turıwshı</a:t>
            </a:r>
            <a:r>
              <a:rPr lang="en-US" b="1" dirty="0" smtClean="0"/>
              <a:t> </a:t>
            </a:r>
            <a:r>
              <a:rPr lang="en-US" b="1" dirty="0" err="1" smtClean="0"/>
              <a:t>kúshler</a:t>
            </a:r>
            <a:r>
              <a:rPr lang="en-US" b="1" dirty="0" smtClean="0"/>
              <a:t> </a:t>
            </a:r>
            <a:r>
              <a:rPr lang="en-US" b="1" i="1" dirty="0" err="1" smtClean="0"/>
              <a:t>yadro</a:t>
            </a:r>
            <a:r>
              <a:rPr lang="en-US" b="1" i="1" dirty="0" smtClean="0"/>
              <a:t> </a:t>
            </a:r>
            <a:r>
              <a:rPr lang="en-US" b="1" i="1" dirty="0" err="1" smtClean="0"/>
              <a:t>kúshleri</a:t>
            </a:r>
            <a:r>
              <a:rPr lang="en-US" b="1" i="1" dirty="0" smtClean="0"/>
              <a:t> </a:t>
            </a:r>
            <a:r>
              <a:rPr lang="en-US" b="1" dirty="0" err="1" smtClean="0"/>
              <a:t>dep</a:t>
            </a:r>
            <a:r>
              <a:rPr lang="en-US" b="1" dirty="0" smtClean="0"/>
              <a:t> </a:t>
            </a:r>
            <a:r>
              <a:rPr lang="en-US" b="1" dirty="0" err="1" smtClean="0"/>
              <a:t>ataladı</a:t>
            </a:r>
            <a:r>
              <a:rPr lang="en-US" b="1" dirty="0" smtClean="0"/>
              <a:t>.</a:t>
            </a:r>
            <a:endParaRPr lang="ru-RU" b="1" dirty="0" smtClean="0"/>
          </a:p>
          <a:p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771760" y="2348856"/>
            <a:ext cx="3888521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Ózara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tásir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túrleri</a:t>
            </a:r>
            <a:r>
              <a:rPr lang="uz-Cyrl-UZ" sz="2800" b="1" dirty="0" smtClean="0">
                <a:solidFill>
                  <a:schemeClr val="tx1"/>
                </a:solidFill>
              </a:rPr>
              <a:t> </a:t>
            </a:r>
            <a:endParaRPr lang="ru-RU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222630"/>
              </p:ext>
            </p:extLst>
          </p:nvPr>
        </p:nvGraphicFramePr>
        <p:xfrm>
          <a:off x="521460" y="3127088"/>
          <a:ext cx="8117692" cy="3073873"/>
        </p:xfrm>
        <a:graphic>
          <a:graphicData uri="http://schemas.openxmlformats.org/drawingml/2006/table">
            <a:tbl>
              <a:tblPr firstRow="1" firstCol="1" bandRow="1"/>
              <a:tblGrid>
                <a:gridCol w="2643847">
                  <a:extLst>
                    <a:ext uri="{9D8B030D-6E8A-4147-A177-3AD203B41FA5}">
                      <a16:colId xmlns="" xmlns:a16="http://schemas.microsoft.com/office/drawing/2014/main" val="264491328"/>
                    </a:ext>
                  </a:extLst>
                </a:gridCol>
                <a:gridCol w="2736494">
                  <a:extLst>
                    <a:ext uri="{9D8B030D-6E8A-4147-A177-3AD203B41FA5}">
                      <a16:colId xmlns="" xmlns:a16="http://schemas.microsoft.com/office/drawing/2014/main" val="3499899409"/>
                    </a:ext>
                  </a:extLst>
                </a:gridCol>
                <a:gridCol w="2737351">
                  <a:extLst>
                    <a:ext uri="{9D8B030D-6E8A-4147-A177-3AD203B41FA5}">
                      <a16:colId xmlns="" xmlns:a16="http://schemas.microsoft.com/office/drawing/2014/main" val="3901639703"/>
                    </a:ext>
                  </a:extLst>
                </a:gridCol>
              </a:tblGrid>
              <a:tr h="9707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Ózara</a:t>
                      </a:r>
                      <a:r>
                        <a:rPr lang="en-US" sz="24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tásir</a:t>
                      </a:r>
                      <a:r>
                        <a:rPr lang="en-US" sz="24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túrleri</a:t>
                      </a:r>
                      <a:endParaRPr lang="ru-RU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Ózara</a:t>
                      </a:r>
                      <a:r>
                        <a:rPr lang="en-US" sz="24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tásir</a:t>
                      </a:r>
                      <a:r>
                        <a:rPr lang="en-US" sz="24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turaqlısı</a:t>
                      </a:r>
                      <a:endParaRPr lang="ru-RU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Ózara</a:t>
                      </a:r>
                      <a:r>
                        <a:rPr lang="en-US" sz="24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tásir</a:t>
                      </a:r>
                      <a:r>
                        <a:rPr lang="en-US" sz="24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waqtı</a:t>
                      </a:r>
                      <a:r>
                        <a:rPr lang="en-US" sz="24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s</a:t>
                      </a:r>
                      <a:endParaRPr lang="ru-RU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37829104"/>
                  </a:ext>
                </a:extLst>
              </a:tr>
              <a:tr h="19415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Kúshli</a:t>
                      </a:r>
                      <a:r>
                        <a:rPr lang="en-US" sz="2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yadrolıq</a:t>
                      </a:r>
                      <a:r>
                        <a:rPr lang="en-US" sz="2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Elektromagnitlik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Kúshsiz</a:t>
                      </a:r>
                      <a:r>
                        <a:rPr lang="en-US" sz="2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jemiriliwde</a:t>
                      </a:r>
                      <a:r>
                        <a:rPr lang="en-US" sz="2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Gravitaciyalıq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~10</a:t>
                      </a:r>
                      <a:r>
                        <a:rPr lang="en-US" sz="2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-14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-39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-23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-21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-9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(10</a:t>
                      </a:r>
                      <a:r>
                        <a:rPr lang="en-US" sz="24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2400" b="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ı</a:t>
                      </a:r>
                      <a:r>
                        <a:rPr lang="en-US" sz="2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056124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66863" y="31273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48" y="171432"/>
            <a:ext cx="8229600" cy="685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err="1" smtClean="0">
                <a:solidFill>
                  <a:schemeClr val="tx1"/>
                </a:solidFill>
              </a:rPr>
              <a:t>Yadro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kúshleriniń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qásiyetleri</a:t>
            </a:r>
            <a:r>
              <a:rPr lang="ru-RU" b="1" dirty="0" smtClean="0">
                <a:solidFill>
                  <a:schemeClr val="tx1"/>
                </a:solidFill>
              </a:rPr>
              <a:t>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19064" y="1066800"/>
            <a:ext cx="8505872" cy="480060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ru-RU" sz="2600" b="1" dirty="0" smtClean="0"/>
          </a:p>
          <a:p>
            <a:pPr>
              <a:buNone/>
            </a:pPr>
            <a:r>
              <a:rPr lang="ru-RU" sz="2600" b="1" dirty="0" smtClean="0"/>
              <a:t>1.</a:t>
            </a:r>
            <a:r>
              <a:rPr lang="ru-RU" sz="2600" dirty="0" smtClean="0"/>
              <a:t> </a:t>
            </a:r>
            <a:r>
              <a:rPr lang="en-US" sz="2600" dirty="0" err="1" smtClean="0"/>
              <a:t>Yadro</a:t>
            </a:r>
            <a:r>
              <a:rPr lang="en-US" sz="2600" dirty="0" smtClean="0"/>
              <a:t> </a:t>
            </a:r>
            <a:r>
              <a:rPr lang="en-US" sz="2600" dirty="0" err="1" smtClean="0"/>
              <a:t>kúshleri</a:t>
            </a:r>
            <a:r>
              <a:rPr lang="en-US" sz="2600" dirty="0" smtClean="0"/>
              <a:t> </a:t>
            </a:r>
            <a:r>
              <a:rPr lang="en-US" sz="2600" dirty="0" err="1" smtClean="0"/>
              <a:t>kishi</a:t>
            </a:r>
            <a:r>
              <a:rPr lang="en-US" sz="2600" dirty="0" smtClean="0"/>
              <a:t> </a:t>
            </a:r>
            <a:r>
              <a:rPr lang="en-US" sz="2600" dirty="0" err="1" smtClean="0"/>
              <a:t>aralıqta</a:t>
            </a:r>
            <a:r>
              <a:rPr lang="en-US" sz="2600" dirty="0" smtClean="0"/>
              <a:t> </a:t>
            </a:r>
            <a:r>
              <a:rPr lang="ru-RU" sz="2600" dirty="0" smtClean="0"/>
              <a:t>(</a:t>
            </a:r>
            <a:r>
              <a:rPr lang="en-US" sz="2600" dirty="0" err="1" smtClean="0"/>
              <a:t>shama</a:t>
            </a:r>
            <a:r>
              <a:rPr lang="en-US" sz="2600" dirty="0" smtClean="0"/>
              <a:t> </a:t>
            </a:r>
            <a:r>
              <a:rPr lang="en-US" sz="2600" dirty="0" err="1" smtClean="0"/>
              <a:t>menen</a:t>
            </a:r>
            <a:r>
              <a:rPr lang="ru-RU" sz="2600" dirty="0" smtClean="0"/>
              <a:t> </a:t>
            </a:r>
            <a:r>
              <a:rPr lang="ru-RU" sz="2600" i="1" dirty="0" smtClean="0"/>
              <a:t>10</a:t>
            </a:r>
            <a:r>
              <a:rPr lang="ru-RU" sz="2600" i="1" baseline="30000" dirty="0" smtClean="0"/>
              <a:t>-15 </a:t>
            </a:r>
            <a:r>
              <a:rPr lang="en-US" sz="2600" i="1" dirty="0"/>
              <a:t>m</a:t>
            </a:r>
            <a:r>
              <a:rPr lang="ru-RU" sz="2600" dirty="0" smtClean="0"/>
              <a:t>) </a:t>
            </a:r>
            <a:r>
              <a:rPr lang="en-US" sz="2600" dirty="0" err="1" smtClean="0"/>
              <a:t>tásir</a:t>
            </a:r>
            <a:r>
              <a:rPr lang="en-US" sz="2600" dirty="0" smtClean="0"/>
              <a:t> </a:t>
            </a:r>
            <a:r>
              <a:rPr lang="en-US" sz="2600" dirty="0" err="1" smtClean="0"/>
              <a:t>etiwshi</a:t>
            </a:r>
            <a:r>
              <a:rPr lang="en-US" sz="2600" dirty="0" smtClean="0"/>
              <a:t> </a:t>
            </a:r>
            <a:r>
              <a:rPr lang="en-US" sz="2600" dirty="0" err="1" smtClean="0"/>
              <a:t>kúshler</a:t>
            </a:r>
            <a:r>
              <a:rPr lang="en-US" sz="2600" dirty="0" smtClean="0"/>
              <a:t>.</a:t>
            </a:r>
            <a:endParaRPr lang="ru-RU" sz="2600" dirty="0" smtClean="0"/>
          </a:p>
          <a:p>
            <a:pPr>
              <a:buNone/>
            </a:pPr>
            <a:r>
              <a:rPr lang="ru-RU" sz="2600" b="1" dirty="0" smtClean="0"/>
              <a:t>2</a:t>
            </a:r>
            <a:r>
              <a:rPr lang="ru-RU" sz="2600" dirty="0" smtClean="0"/>
              <a:t>. </a:t>
            </a:r>
            <a:r>
              <a:rPr lang="en-US" sz="2600" dirty="0" err="1" smtClean="0"/>
              <a:t>Yadro</a:t>
            </a:r>
            <a:r>
              <a:rPr lang="en-US" sz="2600" dirty="0" smtClean="0"/>
              <a:t> </a:t>
            </a:r>
            <a:r>
              <a:rPr lang="en-US" sz="2600" dirty="0" err="1" smtClean="0"/>
              <a:t>kúshleri</a:t>
            </a:r>
            <a:r>
              <a:rPr lang="en-US" sz="2600" dirty="0" smtClean="0"/>
              <a:t> </a:t>
            </a:r>
            <a:r>
              <a:rPr lang="en-US" sz="2600" dirty="0" err="1" smtClean="0"/>
              <a:t>zaryadqa</a:t>
            </a:r>
            <a:r>
              <a:rPr lang="en-US" sz="2600" dirty="0" smtClean="0"/>
              <a:t> </a:t>
            </a:r>
            <a:r>
              <a:rPr lang="en-US" sz="2600" dirty="0" err="1" smtClean="0"/>
              <a:t>baylanıslı</a:t>
            </a:r>
            <a:r>
              <a:rPr lang="en-US" sz="2600" dirty="0" smtClean="0"/>
              <a:t> </a:t>
            </a:r>
            <a:r>
              <a:rPr lang="en-US" sz="2600" dirty="0" err="1" smtClean="0"/>
              <a:t>bolmaǵan</a:t>
            </a:r>
            <a:r>
              <a:rPr lang="en-US" sz="2600" dirty="0" smtClean="0"/>
              <a:t> </a:t>
            </a:r>
            <a:r>
              <a:rPr lang="en-US" sz="2600" dirty="0" err="1" smtClean="0"/>
              <a:t>kúshler</a:t>
            </a:r>
            <a:r>
              <a:rPr lang="en-US" sz="2600" dirty="0" smtClean="0"/>
              <a:t>.</a:t>
            </a:r>
            <a:r>
              <a:rPr lang="ru-RU" sz="2600" dirty="0" smtClean="0"/>
              <a:t> </a:t>
            </a:r>
          </a:p>
          <a:p>
            <a:pPr>
              <a:buNone/>
            </a:pPr>
            <a:r>
              <a:rPr lang="ru-RU" sz="2600" b="1" dirty="0" smtClean="0"/>
              <a:t>3.</a:t>
            </a:r>
            <a:r>
              <a:rPr lang="ru-RU" sz="2600" dirty="0" smtClean="0"/>
              <a:t> </a:t>
            </a:r>
            <a:r>
              <a:rPr lang="en-US" sz="2600" dirty="0" err="1" smtClean="0"/>
              <a:t>Yadro</a:t>
            </a:r>
            <a:r>
              <a:rPr lang="en-US" sz="2600" dirty="0" smtClean="0"/>
              <a:t> </a:t>
            </a:r>
            <a:r>
              <a:rPr lang="en-US" sz="2600" dirty="0" err="1" smtClean="0"/>
              <a:t>kúshleri</a:t>
            </a:r>
            <a:r>
              <a:rPr lang="en-US" sz="2600" dirty="0" smtClean="0"/>
              <a:t> </a:t>
            </a:r>
            <a:r>
              <a:rPr lang="en-US" sz="2600" dirty="0" err="1" smtClean="0"/>
              <a:t>nuklonlar</a:t>
            </a:r>
            <a:r>
              <a:rPr lang="en-US" sz="2600" dirty="0" smtClean="0"/>
              <a:t> </a:t>
            </a:r>
            <a:r>
              <a:rPr lang="en-US" sz="2600" dirty="0" err="1" smtClean="0"/>
              <a:t>spinleriniń</a:t>
            </a:r>
            <a:r>
              <a:rPr lang="en-US" sz="2600" dirty="0" smtClean="0"/>
              <a:t> </a:t>
            </a:r>
            <a:r>
              <a:rPr lang="en-US" sz="2600" dirty="0" err="1" smtClean="0"/>
              <a:t>ózara</a:t>
            </a:r>
            <a:r>
              <a:rPr lang="en-US" sz="2600" dirty="0" smtClean="0"/>
              <a:t> </a:t>
            </a:r>
            <a:r>
              <a:rPr lang="en-US" sz="2600" dirty="0" err="1" smtClean="0"/>
              <a:t>jaylasıwına</a:t>
            </a:r>
            <a:r>
              <a:rPr lang="en-US" sz="2600" dirty="0" smtClean="0"/>
              <a:t> </a:t>
            </a:r>
            <a:r>
              <a:rPr lang="en-US" sz="2600" dirty="0" err="1" smtClean="0"/>
              <a:t>baylanıslı</a:t>
            </a:r>
            <a:r>
              <a:rPr lang="en-US" sz="2600" dirty="0" smtClean="0"/>
              <a:t> </a:t>
            </a:r>
            <a:r>
              <a:rPr lang="en-US" sz="2600" dirty="0" err="1" smtClean="0"/>
              <a:t>kúshler</a:t>
            </a:r>
            <a:r>
              <a:rPr lang="en-US" sz="2600" dirty="0" smtClean="0"/>
              <a:t>.</a:t>
            </a:r>
            <a:endParaRPr lang="ru-RU" sz="2600" dirty="0" smtClean="0"/>
          </a:p>
          <a:p>
            <a:pPr>
              <a:buNone/>
            </a:pPr>
            <a:r>
              <a:rPr lang="ru-RU" sz="2600" b="1" dirty="0" smtClean="0"/>
              <a:t>4.</a:t>
            </a:r>
            <a:r>
              <a:rPr lang="ru-RU" sz="2600" dirty="0" smtClean="0"/>
              <a:t> </a:t>
            </a:r>
            <a:r>
              <a:rPr lang="en-US" sz="2600" dirty="0" err="1" smtClean="0"/>
              <a:t>Yadro</a:t>
            </a:r>
            <a:r>
              <a:rPr lang="en-US" sz="2600" dirty="0" smtClean="0"/>
              <a:t> </a:t>
            </a:r>
            <a:r>
              <a:rPr lang="en-US" sz="2600" dirty="0" err="1" smtClean="0"/>
              <a:t>kúshleri</a:t>
            </a:r>
            <a:r>
              <a:rPr lang="en-US" sz="2600" dirty="0" smtClean="0"/>
              <a:t> </a:t>
            </a:r>
            <a:r>
              <a:rPr lang="en-US" sz="2600" dirty="0" err="1" smtClean="0"/>
              <a:t>oraylıq</a:t>
            </a:r>
            <a:r>
              <a:rPr lang="en-US" sz="2600" dirty="0" smtClean="0"/>
              <a:t> </a:t>
            </a:r>
            <a:r>
              <a:rPr lang="en-US" sz="2600" dirty="0" err="1" smtClean="0"/>
              <a:t>kúshler</a:t>
            </a:r>
            <a:r>
              <a:rPr lang="en-US" sz="2600" dirty="0" smtClean="0"/>
              <a:t> </a:t>
            </a:r>
            <a:r>
              <a:rPr lang="en-US" sz="2600" dirty="0" err="1" smtClean="0"/>
              <a:t>emes</a:t>
            </a:r>
            <a:r>
              <a:rPr lang="en-US" sz="2600" dirty="0" smtClean="0"/>
              <a:t>.</a:t>
            </a:r>
            <a:r>
              <a:rPr lang="ru-RU" sz="2600" dirty="0" smtClean="0"/>
              <a:t> </a:t>
            </a:r>
          </a:p>
          <a:p>
            <a:pPr>
              <a:buNone/>
            </a:pPr>
            <a:r>
              <a:rPr lang="ru-RU" sz="2600" b="1" dirty="0" smtClean="0"/>
              <a:t>5.</a:t>
            </a:r>
            <a:r>
              <a:rPr lang="ru-RU" sz="2600" dirty="0" smtClean="0"/>
              <a:t> </a:t>
            </a:r>
            <a:r>
              <a:rPr lang="en-US" sz="2600" dirty="0" err="1" smtClean="0"/>
              <a:t>Yadro</a:t>
            </a:r>
            <a:r>
              <a:rPr lang="en-US" sz="2600" dirty="0" smtClean="0"/>
              <a:t> </a:t>
            </a:r>
            <a:r>
              <a:rPr lang="en-US" sz="2600" dirty="0" err="1" smtClean="0"/>
              <a:t>kúshleri</a:t>
            </a:r>
            <a:r>
              <a:rPr lang="en-US" sz="2600" dirty="0" smtClean="0"/>
              <a:t>, </a:t>
            </a:r>
            <a:r>
              <a:rPr lang="en-US" sz="2600" dirty="0" err="1" smtClean="0"/>
              <a:t>yadrodaǵı</a:t>
            </a:r>
            <a:r>
              <a:rPr lang="en-US" sz="2600" dirty="0" smtClean="0"/>
              <a:t> </a:t>
            </a:r>
            <a:r>
              <a:rPr lang="en-US" sz="2600" dirty="0" err="1" smtClean="0"/>
              <a:t>hár</a:t>
            </a:r>
            <a:r>
              <a:rPr lang="en-US" sz="2600" dirty="0" smtClean="0"/>
              <a:t> </a:t>
            </a:r>
            <a:r>
              <a:rPr lang="en-US" sz="2600" dirty="0" err="1" smtClean="0"/>
              <a:t>bir</a:t>
            </a:r>
            <a:r>
              <a:rPr lang="en-US" sz="2600" dirty="0" smtClean="0"/>
              <a:t> </a:t>
            </a:r>
            <a:r>
              <a:rPr lang="en-US" sz="2600" dirty="0" err="1" smtClean="0"/>
              <a:t>nuklon</a:t>
            </a:r>
            <a:r>
              <a:rPr lang="en-US" sz="2600" dirty="0" smtClean="0"/>
              <a:t> </a:t>
            </a:r>
            <a:r>
              <a:rPr lang="en-US" sz="2600" dirty="0" err="1" smtClean="0"/>
              <a:t>shegaralanǵan</a:t>
            </a:r>
            <a:r>
              <a:rPr lang="en-US" sz="2600" dirty="0" smtClean="0"/>
              <a:t> </a:t>
            </a:r>
            <a:r>
              <a:rPr lang="en-US" sz="2600" dirty="0" err="1" smtClean="0"/>
              <a:t>sandaǵı</a:t>
            </a:r>
            <a:r>
              <a:rPr lang="en-US" sz="2600" dirty="0" smtClean="0"/>
              <a:t> </a:t>
            </a:r>
            <a:r>
              <a:rPr lang="en-US" sz="2600" dirty="0" err="1" smtClean="0"/>
              <a:t>nuklonlar</a:t>
            </a:r>
            <a:r>
              <a:rPr lang="en-US" sz="2600" dirty="0" smtClean="0"/>
              <a:t> </a:t>
            </a:r>
            <a:r>
              <a:rPr lang="en-US" sz="2600" dirty="0" err="1" smtClean="0"/>
              <a:t>menen</a:t>
            </a:r>
            <a:r>
              <a:rPr lang="en-US" sz="2600" dirty="0" smtClean="0"/>
              <a:t> </a:t>
            </a:r>
            <a:r>
              <a:rPr lang="en-US" sz="2600" dirty="0" err="1" smtClean="0"/>
              <a:t>ózara</a:t>
            </a:r>
            <a:r>
              <a:rPr lang="en-US" sz="2600" dirty="0" smtClean="0"/>
              <a:t> </a:t>
            </a:r>
            <a:r>
              <a:rPr lang="en-US" sz="2600" dirty="0" err="1" smtClean="0"/>
              <a:t>tásirde</a:t>
            </a:r>
            <a:r>
              <a:rPr lang="en-US" sz="2600" dirty="0" smtClean="0"/>
              <a:t> </a:t>
            </a:r>
            <a:r>
              <a:rPr lang="en-US" sz="2600" dirty="0" err="1" smtClean="0"/>
              <a:t>bolǵanı</a:t>
            </a:r>
            <a:r>
              <a:rPr lang="en-US" sz="2600" dirty="0" smtClean="0"/>
              <a:t> </a:t>
            </a:r>
            <a:r>
              <a:rPr lang="en-US" sz="2600" dirty="0" err="1" smtClean="0"/>
              <a:t>ushın</a:t>
            </a:r>
            <a:r>
              <a:rPr lang="en-US" sz="2600" dirty="0" smtClean="0"/>
              <a:t>, </a:t>
            </a:r>
            <a:r>
              <a:rPr lang="en-US" sz="2600" dirty="0" err="1" smtClean="0"/>
              <a:t>toyınıw</a:t>
            </a:r>
            <a:r>
              <a:rPr lang="en-US" sz="2600" dirty="0" smtClean="0"/>
              <a:t> </a:t>
            </a:r>
            <a:r>
              <a:rPr lang="en-US" sz="2600" dirty="0" err="1" smtClean="0"/>
              <a:t>qásiyetine</a:t>
            </a:r>
            <a:r>
              <a:rPr lang="en-US" sz="2600" dirty="0" smtClean="0"/>
              <a:t> </a:t>
            </a:r>
            <a:r>
              <a:rPr lang="en-US" sz="2600" dirty="0" err="1" smtClean="0"/>
              <a:t>iye</a:t>
            </a:r>
            <a:r>
              <a:rPr lang="en-US" sz="2600" dirty="0" smtClean="0"/>
              <a:t>.</a:t>
            </a:r>
            <a:r>
              <a:rPr lang="ru-RU" sz="2600" dirty="0" smtClean="0"/>
              <a:t>  </a:t>
            </a:r>
          </a:p>
          <a:p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76" y="171432"/>
            <a:ext cx="8763000" cy="13716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Atom </a:t>
            </a:r>
            <a:r>
              <a:rPr lang="en-US" sz="2800" b="1" dirty="0" err="1" smtClean="0"/>
              <a:t>yadrolarınıń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bóleksheler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shıǵarıw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arqalı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óz-ózinen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basqa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túrdegi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yadrolarǵa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aylanıw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qásiyeti</a:t>
            </a:r>
            <a:r>
              <a:rPr lang="en-US" sz="2800" b="1" dirty="0" smtClean="0"/>
              <a:t> </a:t>
            </a:r>
            <a:r>
              <a:rPr lang="en-US" sz="2800" b="1" i="1" dirty="0" err="1" smtClean="0"/>
              <a:t>radioaktivlik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dep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ataladı</a:t>
            </a:r>
            <a:r>
              <a:rPr lang="en-US" sz="2800" b="1" dirty="0" smtClean="0"/>
              <a:t>.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1981200"/>
            <a:ext cx="8686800" cy="3376626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dirty="0" smtClean="0"/>
              <a:t>2500 </a:t>
            </a:r>
            <a:r>
              <a:rPr lang="en-US" sz="2800" dirty="0" err="1" smtClean="0"/>
              <a:t>málim</a:t>
            </a:r>
            <a:r>
              <a:rPr lang="en-US" sz="2800" dirty="0" smtClean="0"/>
              <a:t> </a:t>
            </a:r>
            <a:r>
              <a:rPr lang="en-US" sz="2800" dirty="0" err="1" smtClean="0"/>
              <a:t>bolǵan</a:t>
            </a:r>
            <a:r>
              <a:rPr lang="en-US" sz="2800" dirty="0" smtClean="0"/>
              <a:t> atom </a:t>
            </a:r>
            <a:r>
              <a:rPr lang="en-US" sz="2800" dirty="0" err="1" smtClean="0"/>
              <a:t>yadrolarınıń</a:t>
            </a:r>
            <a:r>
              <a:rPr lang="en-US" sz="2800" dirty="0" smtClean="0"/>
              <a:t> 90% </a:t>
            </a:r>
            <a:r>
              <a:rPr lang="en-US" sz="2800" dirty="0" err="1" smtClean="0"/>
              <a:t>turǵın</a:t>
            </a:r>
            <a:r>
              <a:rPr lang="en-US" sz="2800" dirty="0" smtClean="0"/>
              <a:t> </a:t>
            </a:r>
            <a:r>
              <a:rPr lang="en-US" sz="2800" dirty="0" err="1" smtClean="0"/>
              <a:t>bolmaǵanı</a:t>
            </a:r>
            <a:r>
              <a:rPr lang="en-US" sz="2800" dirty="0" smtClean="0"/>
              <a:t> </a:t>
            </a:r>
            <a:r>
              <a:rPr lang="en-US" sz="2800" dirty="0" err="1" smtClean="0"/>
              <a:t>ushın</a:t>
            </a:r>
            <a:r>
              <a:rPr lang="en-US" sz="2800" dirty="0" smtClean="0"/>
              <a:t> </a:t>
            </a:r>
            <a:r>
              <a:rPr lang="en-US" sz="2800" dirty="0" err="1" smtClean="0"/>
              <a:t>radioaktiv</a:t>
            </a:r>
            <a:r>
              <a:rPr lang="en-US" sz="2800" dirty="0" smtClean="0"/>
              <a:t> </a:t>
            </a:r>
            <a:r>
              <a:rPr lang="en-US" sz="2800" dirty="0" err="1" smtClean="0"/>
              <a:t>esaplanadı</a:t>
            </a:r>
            <a:r>
              <a:rPr lang="en-US" sz="2800" dirty="0" smtClean="0"/>
              <a:t>. </a:t>
            </a:r>
            <a:r>
              <a:rPr lang="en-US" sz="2800" dirty="0" err="1" smtClean="0"/>
              <a:t>Úlken</a:t>
            </a:r>
            <a:r>
              <a:rPr lang="en-US" sz="2800" dirty="0" smtClean="0"/>
              <a:t> </a:t>
            </a:r>
            <a:r>
              <a:rPr lang="en-US" sz="2800" dirty="0" err="1" smtClean="0"/>
              <a:t>yadrolarda</a:t>
            </a:r>
            <a:r>
              <a:rPr lang="en-US" sz="2800" dirty="0" smtClean="0"/>
              <a:t>, </a:t>
            </a:r>
            <a:r>
              <a:rPr lang="en-US" sz="2800" dirty="0" err="1" smtClean="0"/>
              <a:t>nuklonlardı</a:t>
            </a:r>
            <a:r>
              <a:rPr lang="en-US" sz="2800" dirty="0" smtClean="0"/>
              <a:t> </a:t>
            </a:r>
            <a:r>
              <a:rPr lang="en-US" sz="2800" dirty="0" err="1" smtClean="0"/>
              <a:t>yadro</a:t>
            </a:r>
            <a:r>
              <a:rPr lang="en-US" sz="2800" dirty="0" smtClean="0"/>
              <a:t> </a:t>
            </a:r>
            <a:r>
              <a:rPr lang="en-US" sz="2800" dirty="0" err="1" smtClean="0"/>
              <a:t>kúshleri</a:t>
            </a:r>
            <a:r>
              <a:rPr lang="en-US" sz="2800" dirty="0" smtClean="0"/>
              <a:t> </a:t>
            </a:r>
            <a:r>
              <a:rPr lang="en-US" sz="2800" dirty="0" err="1" smtClean="0"/>
              <a:t>tartıwı</a:t>
            </a:r>
            <a:r>
              <a:rPr lang="en-US" sz="2800" dirty="0" smtClean="0"/>
              <a:t> </a:t>
            </a:r>
            <a:r>
              <a:rPr lang="en-US" sz="2800" dirty="0" err="1" smtClean="0"/>
              <a:t>hám</a:t>
            </a:r>
            <a:r>
              <a:rPr lang="en-US" sz="2800" dirty="0" smtClean="0"/>
              <a:t> </a:t>
            </a:r>
            <a:r>
              <a:rPr lang="en-US" sz="2800" dirty="0" err="1" smtClean="0"/>
              <a:t>protonlardıń</a:t>
            </a:r>
            <a:r>
              <a:rPr lang="en-US" sz="2800" dirty="0" smtClean="0"/>
              <a:t> </a:t>
            </a:r>
            <a:r>
              <a:rPr lang="en-US" sz="2800" dirty="0" err="1" smtClean="0"/>
              <a:t>iyteriw</a:t>
            </a:r>
            <a:r>
              <a:rPr lang="en-US" sz="2800" dirty="0" smtClean="0"/>
              <a:t> </a:t>
            </a:r>
            <a:r>
              <a:rPr lang="en-US" sz="2800" dirty="0" err="1" smtClean="0"/>
              <a:t>kúshleri</a:t>
            </a:r>
            <a:r>
              <a:rPr lang="en-US" sz="2800" dirty="0" smtClean="0"/>
              <a:t> </a:t>
            </a:r>
            <a:r>
              <a:rPr lang="en-US" sz="2800" dirty="0" err="1" smtClean="0"/>
              <a:t>arasındaǵı</a:t>
            </a:r>
            <a:r>
              <a:rPr lang="en-US" sz="2800" dirty="0" smtClean="0"/>
              <a:t> </a:t>
            </a:r>
            <a:r>
              <a:rPr lang="en-US" sz="2800" dirty="0" err="1" smtClean="0"/>
              <a:t>básekisi</a:t>
            </a:r>
            <a:r>
              <a:rPr lang="en-US" sz="2800" dirty="0" smtClean="0"/>
              <a:t> </a:t>
            </a:r>
            <a:r>
              <a:rPr lang="en-US" sz="2800" dirty="0" err="1" smtClean="0"/>
              <a:t>sebepli</a:t>
            </a:r>
            <a:r>
              <a:rPr lang="en-US" sz="2800" dirty="0" smtClean="0"/>
              <a:t>, </a:t>
            </a:r>
            <a:r>
              <a:rPr lang="en-US" sz="2800" dirty="0" err="1" smtClean="0"/>
              <a:t>turǵın</a:t>
            </a:r>
            <a:r>
              <a:rPr lang="en-US" sz="2800" dirty="0" smtClean="0"/>
              <a:t> </a:t>
            </a:r>
            <a:r>
              <a:rPr lang="en-US" sz="2800" dirty="0" err="1" smtClean="0"/>
              <a:t>bolmawı</a:t>
            </a:r>
            <a:r>
              <a:rPr lang="en-US" sz="2800" dirty="0" smtClean="0"/>
              <a:t> </a:t>
            </a:r>
            <a:r>
              <a:rPr lang="en-US" sz="2800" dirty="0" err="1" smtClean="0"/>
              <a:t>baqlanadı</a:t>
            </a:r>
            <a:r>
              <a:rPr lang="en-US" sz="2800" dirty="0" smtClean="0"/>
              <a:t>.</a:t>
            </a:r>
            <a:r>
              <a:rPr lang="ru-RU" sz="2800" dirty="0" smtClean="0"/>
              <a:t> </a:t>
            </a:r>
          </a:p>
          <a:p>
            <a:pPr algn="ctr">
              <a:buNone/>
            </a:pPr>
            <a:r>
              <a:rPr lang="en-US" sz="2800" dirty="0" err="1" smtClean="0"/>
              <a:t>Zaryad</a:t>
            </a:r>
            <a:r>
              <a:rPr lang="en-US" sz="2800" dirty="0" smtClean="0"/>
              <a:t> </a:t>
            </a:r>
            <a:r>
              <a:rPr lang="en-US" sz="2800" dirty="0" err="1" smtClean="0"/>
              <a:t>sanı</a:t>
            </a:r>
            <a:r>
              <a:rPr lang="en-US" sz="2800" dirty="0" smtClean="0"/>
              <a:t> </a:t>
            </a:r>
            <a:r>
              <a:rPr lang="en-US" sz="2800" i="1" dirty="0" smtClean="0"/>
              <a:t>Z &gt; 83 </a:t>
            </a:r>
            <a:r>
              <a:rPr lang="en-US" sz="2800" dirty="0" err="1" smtClean="0"/>
              <a:t>hám</a:t>
            </a:r>
            <a:r>
              <a:rPr lang="en-US" sz="2800" dirty="0" smtClean="0"/>
              <a:t> </a:t>
            </a:r>
            <a:r>
              <a:rPr lang="en-US" sz="2800" dirty="0" err="1" smtClean="0"/>
              <a:t>massa</a:t>
            </a:r>
            <a:r>
              <a:rPr lang="en-US" sz="2800" dirty="0" smtClean="0"/>
              <a:t> </a:t>
            </a:r>
            <a:r>
              <a:rPr lang="en-US" sz="2800" dirty="0" err="1" smtClean="0"/>
              <a:t>sanı</a:t>
            </a:r>
            <a:r>
              <a:rPr lang="en-US" sz="2800" dirty="0" smtClean="0"/>
              <a:t> </a:t>
            </a:r>
            <a:r>
              <a:rPr lang="en-US" sz="2800" i="1" dirty="0" smtClean="0"/>
              <a:t>A &gt; 209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artıq</a:t>
            </a:r>
            <a:r>
              <a:rPr lang="en-US" sz="2800" dirty="0" smtClean="0"/>
              <a:t> </a:t>
            </a:r>
            <a:r>
              <a:rPr lang="en-US" sz="2800" dirty="0" err="1" smtClean="0"/>
              <a:t>bolǵan</a:t>
            </a:r>
            <a:r>
              <a:rPr lang="en-US" sz="2800" dirty="0" smtClean="0"/>
              <a:t> </a:t>
            </a:r>
            <a:r>
              <a:rPr lang="en-US" sz="2800" dirty="0" err="1" smtClean="0"/>
              <a:t>turǵın</a:t>
            </a:r>
            <a:r>
              <a:rPr lang="en-US" sz="2800" dirty="0" smtClean="0"/>
              <a:t> </a:t>
            </a:r>
            <a:r>
              <a:rPr lang="en-US" sz="2800" dirty="0" err="1" smtClean="0"/>
              <a:t>yadrolar</a:t>
            </a:r>
            <a:r>
              <a:rPr lang="en-US" sz="2800" dirty="0" smtClean="0"/>
              <a:t> bar </a:t>
            </a:r>
            <a:r>
              <a:rPr lang="en-US" sz="2800" dirty="0" err="1" smtClean="0"/>
              <a:t>emes</a:t>
            </a:r>
            <a:r>
              <a:rPr lang="en-US" sz="2800" dirty="0" smtClean="0"/>
              <a:t>.</a:t>
            </a:r>
            <a:r>
              <a:rPr lang="ru-RU" sz="2800" dirty="0" smtClean="0"/>
              <a:t> 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-7-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EBD6"/>
              </a:clrFrom>
              <a:clrTo>
                <a:srgbClr val="FFEBD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0"/>
            <a:ext cx="6477000" cy="6697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Овал 4"/>
          <p:cNvSpPr/>
          <p:nvPr/>
        </p:nvSpPr>
        <p:spPr>
          <a:xfrm>
            <a:off x="4038600" y="57912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038600" y="5791200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 rot="5400000" flipH="1" flipV="1">
            <a:off x="1715294" y="3618706"/>
            <a:ext cx="4953000" cy="1588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35" name="Формула" r:id="rId5" imgW="114151" imgH="215619" progId="Equation.3">
                  <p:embed/>
                </p:oleObj>
              </mc:Choice>
              <mc:Fallback>
                <p:oleObj name="Формула" r:id="rId5" imgW="114151" imgH="215619" progId="Equation.3">
                  <p:embed/>
                  <p:pic>
                    <p:nvPicPr>
                      <p:cNvPr id="0" name="Picture 3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3048000" y="1066800"/>
          <a:ext cx="48985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36" name="Формула" r:id="rId7" imgW="190335" imgH="177646" progId="Equation.3">
                  <p:embed/>
                </p:oleObj>
              </mc:Choice>
              <mc:Fallback>
                <p:oleObj name="Формула" r:id="rId7" imgW="190335" imgH="177646" progId="Equation.3">
                  <p:embed/>
                  <p:pic>
                    <p:nvPicPr>
                      <p:cNvPr id="0" name="Picture 3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066800"/>
                        <a:ext cx="48985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/>
        </p:nvGraphicFramePr>
        <p:xfrm>
          <a:off x="6019800" y="0"/>
          <a:ext cx="4572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37" name="Формула" r:id="rId9" imgW="203024" imgH="266469" progId="Equation.3">
                  <p:embed/>
                </p:oleObj>
              </mc:Choice>
              <mc:Fallback>
                <p:oleObj name="Формула" r:id="rId9" imgW="203024" imgH="266469" progId="Equation.3">
                  <p:embed/>
                  <p:pic>
                    <p:nvPicPr>
                      <p:cNvPr id="0" name="Picture 3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0"/>
                        <a:ext cx="45720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4191000" y="381000"/>
          <a:ext cx="457200" cy="597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38" name="Формула" r:id="rId11" imgW="164885" imgH="215619" progId="Equation.3">
                  <p:embed/>
                </p:oleObj>
              </mc:Choice>
              <mc:Fallback>
                <p:oleObj name="Формула" r:id="rId11" imgW="164885" imgH="215619" progId="Equation.3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81000"/>
                        <a:ext cx="457200" cy="5978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5587" y="5429264"/>
            <a:ext cx="2486025" cy="1309798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7000892" y="5357826"/>
            <a:ext cx="2143108" cy="140018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l"/>
            <a:r>
              <a:rPr lang="en-US" sz="2200" b="1" dirty="0" err="1" smtClean="0">
                <a:solidFill>
                  <a:schemeClr val="tx1"/>
                </a:solidFill>
              </a:rPr>
              <a:t>konteyner</a:t>
            </a:r>
            <a:r>
              <a:rPr lang="en-US" sz="2200" b="1" dirty="0" smtClean="0">
                <a:solidFill>
                  <a:schemeClr val="tx1"/>
                </a:solidFill>
              </a:rPr>
              <a:t/>
            </a:r>
            <a:br>
              <a:rPr lang="en-US" sz="2200" b="1" dirty="0" smtClean="0">
                <a:solidFill>
                  <a:schemeClr val="tx1"/>
                </a:solidFill>
              </a:rPr>
            </a:br>
            <a:r>
              <a:rPr lang="en-US" sz="2200" b="1" dirty="0" err="1" smtClean="0">
                <a:solidFill>
                  <a:schemeClr val="tx1"/>
                </a:solidFill>
              </a:rPr>
              <a:t>radioaktiv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zat</a:t>
            </a:r>
            <a:r>
              <a:rPr lang="en-US" sz="2200" b="1" dirty="0" smtClean="0">
                <a:solidFill>
                  <a:schemeClr val="tx1"/>
                </a:solidFill>
              </a:rPr>
              <a:t/>
            </a:r>
            <a:br>
              <a:rPr lang="en-US" sz="2200" b="1" dirty="0" smtClean="0">
                <a:solidFill>
                  <a:schemeClr val="tx1"/>
                </a:solidFill>
              </a:rPr>
            </a:br>
            <a:r>
              <a:rPr lang="en-US" sz="2200" b="1" dirty="0" err="1" smtClean="0">
                <a:solidFill>
                  <a:schemeClr val="tx1"/>
                </a:solidFill>
              </a:rPr>
              <a:t>fotoplastinka</a:t>
            </a:r>
            <a:r>
              <a:rPr lang="en-US" sz="2200" b="1" dirty="0" smtClean="0">
                <a:solidFill>
                  <a:schemeClr val="tx1"/>
                </a:solidFill>
              </a:rPr>
              <a:t/>
            </a:r>
            <a:br>
              <a:rPr lang="en-US" sz="2200" b="1" dirty="0" smtClean="0">
                <a:solidFill>
                  <a:schemeClr val="tx1"/>
                </a:solidFill>
              </a:rPr>
            </a:br>
            <a:r>
              <a:rPr lang="en-US" sz="2200" b="1" dirty="0" err="1" smtClean="0">
                <a:solidFill>
                  <a:schemeClr val="tx1"/>
                </a:solidFill>
              </a:rPr>
              <a:t>magnit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maydan</a:t>
            </a:r>
            <a:endParaRPr lang="ru-RU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99 -0.1531 0.00799 -0.3062 0.03281 -0.43941 C 0.05764 -0.57262 0.10347 -0.68594 0.14931 -0.79926 " pathEditMode="relative" ptsTypes="a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35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7 -0.18039 0.00191 -0.36054 -0.00312 -0.47525 C -0.00816 -0.58996 -0.02535 -0.65264 -0.02986 -0.68802 " pathEditMode="relative" ptsTypes="a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0"/>
                            </p:stCondLst>
                            <p:childTnLst>
                              <p:par>
                                <p:cTn id="30" presetID="35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Alfa -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</a:rPr>
              <a:t>ıdıraw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3657600" y="2362200"/>
            <a:ext cx="1828800" cy="182880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64" name="Oval 16"/>
          <p:cNvSpPr>
            <a:spLocks noChangeArrowheads="1"/>
          </p:cNvSpPr>
          <p:nvPr/>
        </p:nvSpPr>
        <p:spPr bwMode="auto">
          <a:xfrm>
            <a:off x="4184650" y="3395663"/>
            <a:ext cx="457200" cy="477837"/>
          </a:xfrm>
          <a:prstGeom prst="ellipse">
            <a:avLst/>
          </a:prstGeom>
          <a:gradFill rotWithShape="0">
            <a:gsLst>
              <a:gs pos="0">
                <a:srgbClr val="95B3D7"/>
              </a:gs>
              <a:gs pos="50000">
                <a:srgbClr val="4F81BD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4F81BD"/>
            </a:solidFill>
            <a:round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65" name="Oval 17"/>
          <p:cNvSpPr>
            <a:spLocks noChangeArrowheads="1"/>
          </p:cNvSpPr>
          <p:nvPr/>
        </p:nvSpPr>
        <p:spPr bwMode="auto">
          <a:xfrm>
            <a:off x="4413250" y="3463925"/>
            <a:ext cx="457200" cy="477838"/>
          </a:xfrm>
          <a:prstGeom prst="ellipse">
            <a:avLst/>
          </a:prstGeom>
          <a:gradFill rotWithShape="0">
            <a:gsLst>
              <a:gs pos="0">
                <a:srgbClr val="D99594"/>
              </a:gs>
              <a:gs pos="50000">
                <a:srgbClr val="C0504D"/>
              </a:gs>
              <a:gs pos="100000">
                <a:srgbClr val="D99594"/>
              </a:gs>
            </a:gsLst>
            <a:lin ang="5400000" scaled="1"/>
          </a:gradFill>
          <a:ln w="12700">
            <a:solidFill>
              <a:srgbClr val="C0504D"/>
            </a:solidFill>
            <a:round/>
            <a:headEnd/>
            <a:tailEnd/>
          </a:ln>
          <a:effectLst>
            <a:outerShdw dist="28398" dir="3806097" algn="ctr" rotWithShape="0">
              <a:srgbClr val="622423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66" name="Oval 18"/>
          <p:cNvSpPr>
            <a:spLocks noChangeArrowheads="1"/>
          </p:cNvSpPr>
          <p:nvPr/>
        </p:nvSpPr>
        <p:spPr bwMode="auto">
          <a:xfrm>
            <a:off x="4146550" y="3570288"/>
            <a:ext cx="457200" cy="476250"/>
          </a:xfrm>
          <a:prstGeom prst="ellipse">
            <a:avLst/>
          </a:prstGeom>
          <a:gradFill rotWithShape="0">
            <a:gsLst>
              <a:gs pos="0">
                <a:srgbClr val="D99594"/>
              </a:gs>
              <a:gs pos="50000">
                <a:srgbClr val="C0504D"/>
              </a:gs>
              <a:gs pos="100000">
                <a:srgbClr val="D99594"/>
              </a:gs>
            </a:gsLst>
            <a:lin ang="5400000" scaled="1"/>
          </a:gradFill>
          <a:ln w="12700">
            <a:solidFill>
              <a:srgbClr val="C0504D"/>
            </a:solidFill>
            <a:round/>
            <a:headEnd/>
            <a:tailEnd/>
          </a:ln>
          <a:effectLst>
            <a:outerShdw dist="28398" dir="3806097" algn="ctr" rotWithShape="0">
              <a:srgbClr val="622423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67" name="Oval 19"/>
          <p:cNvSpPr>
            <a:spLocks noChangeArrowheads="1"/>
          </p:cNvSpPr>
          <p:nvPr/>
        </p:nvSpPr>
        <p:spPr bwMode="auto">
          <a:xfrm>
            <a:off x="4343400" y="3657600"/>
            <a:ext cx="457200" cy="476250"/>
          </a:xfrm>
          <a:prstGeom prst="ellipse">
            <a:avLst/>
          </a:prstGeom>
          <a:gradFill rotWithShape="0">
            <a:gsLst>
              <a:gs pos="0">
                <a:srgbClr val="95B3D7"/>
              </a:gs>
              <a:gs pos="50000">
                <a:srgbClr val="4F81BD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4F81BD"/>
            </a:solidFill>
            <a:round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3276600" y="1828800"/>
            <a:ext cx="2514600" cy="2514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6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963374"/>
              </p:ext>
            </p:extLst>
          </p:nvPr>
        </p:nvGraphicFramePr>
        <p:xfrm>
          <a:off x="3725772" y="2338880"/>
          <a:ext cx="1616256" cy="1056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77" name="Формула" r:id="rId4" imgW="368300" imgH="241300" progId="Equation.3">
                  <p:embed/>
                </p:oleObj>
              </mc:Choice>
              <mc:Fallback>
                <p:oleObj name="Формула" r:id="rId4" imgW="368300" imgH="241300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772" y="2338880"/>
                        <a:ext cx="1616256" cy="10567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7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907240"/>
              </p:ext>
            </p:extLst>
          </p:nvPr>
        </p:nvGraphicFramePr>
        <p:xfrm>
          <a:off x="3809999" y="2710961"/>
          <a:ext cx="1447802" cy="946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78" name="Формула" r:id="rId6" imgW="368300" imgH="241300" progId="Equation.3">
                  <p:embed/>
                </p:oleObj>
              </mc:Choice>
              <mc:Fallback>
                <p:oleObj name="Формула" r:id="rId6" imgW="368300" imgH="241300" progId="Equation.3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9" y="2710961"/>
                        <a:ext cx="1447802" cy="9466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7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79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78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Object 29"/>
          <p:cNvGraphicFramePr>
            <a:graphicFrameLocks noChangeAspect="1"/>
          </p:cNvGraphicFramePr>
          <p:nvPr/>
        </p:nvGraphicFramePr>
        <p:xfrm>
          <a:off x="2133600" y="4724400"/>
          <a:ext cx="4894729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79" name="Формула" r:id="rId8" imgW="1104900" imgH="241300" progId="Equation.3">
                  <p:embed/>
                </p:oleObj>
              </mc:Choice>
              <mc:Fallback>
                <p:oleObj name="Формула" r:id="rId8" imgW="1104900" imgH="241300" progId="Equation.3">
                  <p:embed/>
                  <p:pic>
                    <p:nvPicPr>
                      <p:cNvPr id="0" name="Picture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4894729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833 -0.54394 " pathEditMode="relative" ptsTypes="AA">
                                      <p:cBhvr>
                                        <p:cTn id="37" dur="5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833 -0.54394 " pathEditMode="relative" ptsTypes="AA">
                                      <p:cBhvr>
                                        <p:cTn id="39" dur="5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833 -0.54394 " pathEditMode="relative" ptsTypes="AA">
                                      <p:cBhvr>
                                        <p:cTn id="41" dur="5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833 -0.54394 " pathEditMode="relative" ptsTypes="AA">
                                      <p:cBhvr>
                                        <p:cTn id="43" dur="5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2064" grpId="0" animBg="1"/>
      <p:bldP spid="2065" grpId="0" animBg="1"/>
      <p:bldP spid="2066" grpId="0" animBg="1"/>
      <p:bldP spid="2067" grpId="0" animBg="1"/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54164"/>
          </a:xfrm>
        </p:spPr>
        <p:txBody>
          <a:bodyPr>
            <a:noAutofit/>
          </a:bodyPr>
          <a:lstStyle/>
          <a:p>
            <a:r>
              <a:rPr lang="en-US" sz="3600" b="1" dirty="0" err="1" smtClean="0"/>
              <a:t>Radiy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yadrosınıń</a:t>
            </a:r>
            <a:r>
              <a:rPr lang="ru-RU" sz="3600" b="1" dirty="0" smtClean="0"/>
              <a:t> </a:t>
            </a:r>
            <a:r>
              <a:rPr lang="el-GR" sz="3600" b="1" dirty="0" smtClean="0">
                <a:solidFill>
                  <a:schemeClr val="accent1">
                    <a:lumMod val="50000"/>
                  </a:schemeClr>
                </a:solidFill>
              </a:rPr>
              <a:t>α</a:t>
            </a:r>
            <a:r>
              <a:rPr lang="ru-RU" sz="3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 err="1" smtClean="0"/>
              <a:t>bólekshelerge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ıdırawı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>    </a:t>
            </a:r>
            <a:r>
              <a:rPr lang="en-US" sz="2400" dirty="0" err="1" smtClean="0"/>
              <a:t>Radiy</a:t>
            </a:r>
            <a:r>
              <a:rPr lang="en-US" sz="2400" dirty="0" smtClean="0"/>
              <a:t> </a:t>
            </a:r>
            <a:r>
              <a:rPr lang="en-US" sz="2400" dirty="0" err="1" smtClean="0"/>
              <a:t>yadrosı</a:t>
            </a:r>
            <a:r>
              <a:rPr lang="ru-RU" sz="2400" dirty="0" smtClean="0"/>
              <a:t> </a:t>
            </a:r>
            <a:r>
              <a:rPr lang="el-GR" sz="2400" b="1" dirty="0">
                <a:solidFill>
                  <a:srgbClr val="94B6D2">
                    <a:lumMod val="50000"/>
                  </a:srgbClr>
                </a:solidFill>
              </a:rPr>
              <a:t>α</a:t>
            </a: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 smtClean="0"/>
              <a:t> </a:t>
            </a:r>
            <a:r>
              <a:rPr lang="en-US" sz="2400" dirty="0" err="1" smtClean="0"/>
              <a:t>bólekshe</a:t>
            </a:r>
            <a:r>
              <a:rPr lang="en-US" sz="2400" dirty="0" smtClean="0"/>
              <a:t> </a:t>
            </a:r>
            <a:r>
              <a:rPr lang="en-US" sz="2400" dirty="0" err="1" smtClean="0"/>
              <a:t>shıǵarǵanda</a:t>
            </a:r>
            <a:r>
              <a:rPr lang="en-US" sz="2400" dirty="0" smtClean="0"/>
              <a:t> 4 </a:t>
            </a:r>
            <a:r>
              <a:rPr lang="en-US" sz="2400" dirty="0" err="1" smtClean="0"/>
              <a:t>nuklon</a:t>
            </a:r>
            <a:r>
              <a:rPr lang="en-US" sz="2400" dirty="0" smtClean="0"/>
              <a:t> </a:t>
            </a:r>
            <a:r>
              <a:rPr lang="en-US" sz="2400" dirty="0" err="1" smtClean="0"/>
              <a:t>joǵaltıp</a:t>
            </a:r>
            <a:r>
              <a:rPr lang="en-US" sz="2400" dirty="0" smtClean="0"/>
              <a:t> </a:t>
            </a:r>
            <a:r>
              <a:rPr lang="en-US" sz="2400" dirty="0" err="1" smtClean="0"/>
              <a:t>radioaktiv</a:t>
            </a:r>
            <a:r>
              <a:rPr lang="en-US" sz="2400" dirty="0" smtClean="0"/>
              <a:t> </a:t>
            </a:r>
            <a:r>
              <a:rPr lang="en-US" sz="2400" dirty="0" err="1" smtClean="0"/>
              <a:t>radonǵa</a:t>
            </a:r>
            <a:r>
              <a:rPr lang="en-US" sz="2400" dirty="0" smtClean="0"/>
              <a:t> </a:t>
            </a:r>
            <a:r>
              <a:rPr lang="en-US" sz="2400" dirty="0" err="1" smtClean="0"/>
              <a:t>ótedi</a:t>
            </a:r>
            <a:r>
              <a:rPr lang="ru-RU" sz="2400" dirty="0" smtClean="0"/>
              <a:t>. </a:t>
            </a:r>
            <a:endParaRPr lang="ru-RU" sz="2400" dirty="0"/>
          </a:p>
        </p:txBody>
      </p:sp>
      <p:pic>
        <p:nvPicPr>
          <p:cNvPr id="340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2" y="1785926"/>
            <a:ext cx="7717632" cy="430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4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8600" y="4786321"/>
            <a:ext cx="861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 smtClean="0"/>
              <a:t>α </a:t>
            </a:r>
            <a:r>
              <a:rPr lang="ru-RU" sz="2800" b="1" dirty="0" smtClean="0"/>
              <a:t>–</a:t>
            </a:r>
            <a:r>
              <a:rPr lang="en-US" sz="2800" b="1" dirty="0" err="1" smtClean="0"/>
              <a:t>ıdıraw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nátiyjesinde</a:t>
            </a:r>
            <a:r>
              <a:rPr lang="en-US" sz="2800" b="1" dirty="0" smtClean="0"/>
              <a:t> element </a:t>
            </a:r>
            <a:r>
              <a:rPr lang="en-US" sz="2800" b="1" dirty="0" err="1" smtClean="0"/>
              <a:t>dáwirli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sistemanıń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baslanıwı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taman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ketekshege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jıljıydı</a:t>
            </a:r>
            <a:r>
              <a:rPr lang="ru-RU" sz="2800" b="1" dirty="0" smtClean="0"/>
              <a:t>.  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83768" y="304799"/>
            <a:ext cx="476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Alfa - </a:t>
            </a:r>
            <a:r>
              <a:rPr lang="en-US" sz="3600" b="1" dirty="0" err="1" smtClean="0">
                <a:solidFill>
                  <a:schemeClr val="accent1">
                    <a:lumMod val="50000"/>
                  </a:schemeClr>
                </a:solidFill>
              </a:rPr>
              <a:t>ıdıraw</a:t>
            </a:r>
            <a:endParaRPr lang="ru-RU" sz="3600" dirty="0"/>
          </a:p>
        </p:txBody>
      </p:sp>
      <p:pic>
        <p:nvPicPr>
          <p:cNvPr id="3420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02" y="2420888"/>
            <a:ext cx="7210595" cy="13670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483768" y="627965"/>
            <a:ext cx="4447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Betta - </a:t>
            </a:r>
            <a:r>
              <a:rPr lang="en-US" sz="3600" b="1" dirty="0" err="1" smtClean="0">
                <a:solidFill>
                  <a:schemeClr val="accent1">
                    <a:lumMod val="50000"/>
                  </a:schemeClr>
                </a:solidFill>
              </a:rPr>
              <a:t>ıdıraw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4800" y="5105400"/>
            <a:ext cx="853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 </a:t>
            </a:r>
            <a:r>
              <a:rPr lang="ru-RU" sz="2800" b="1" dirty="0" err="1" smtClean="0"/>
              <a:t>β </a:t>
            </a:r>
            <a:r>
              <a:rPr lang="ru-RU" sz="2800" b="1" dirty="0" smtClean="0"/>
              <a:t>–</a:t>
            </a:r>
            <a:r>
              <a:rPr lang="en-US" sz="2800" b="1" dirty="0" err="1" smtClean="0"/>
              <a:t>ıdıraw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nátiyjesinde</a:t>
            </a:r>
            <a:r>
              <a:rPr lang="en-US" sz="2800" b="1" dirty="0" smtClean="0"/>
              <a:t> element </a:t>
            </a:r>
            <a:r>
              <a:rPr lang="en-US" sz="2800" b="1" dirty="0" err="1" smtClean="0"/>
              <a:t>dáwirli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sistemanıń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aqırı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taman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ketekshege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jıljıydı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endParaRPr lang="ru-RU" sz="2800" dirty="0" smtClean="0"/>
          </a:p>
        </p:txBody>
      </p:sp>
      <p:pic>
        <p:nvPicPr>
          <p:cNvPr id="343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42" y="2492896"/>
            <a:ext cx="6393668" cy="161756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576" y="261920"/>
            <a:ext cx="8686848" cy="6424648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b="1" dirty="0" err="1" smtClean="0"/>
              <a:t>Neytron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ıdırawı</a:t>
            </a:r>
            <a:r>
              <a:rPr lang="en-US" sz="2600" b="1" dirty="0" smtClean="0"/>
              <a:t> </a:t>
            </a:r>
            <a:endParaRPr lang="ru-RU" sz="2600" b="1" dirty="0" smtClean="0"/>
          </a:p>
          <a:p>
            <a:pPr>
              <a:buNone/>
            </a:pPr>
            <a:endParaRPr lang="ru-RU" sz="2600" dirty="0" smtClean="0"/>
          </a:p>
          <a:p>
            <a:pPr>
              <a:buNone/>
            </a:pPr>
            <a:r>
              <a:rPr lang="en-US" sz="2600" b="1" dirty="0" err="1" smtClean="0"/>
              <a:t>Protonnıń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neytronǵa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aylanıw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reakciyası</a:t>
            </a:r>
            <a:endParaRPr lang="ru-RU" sz="2600" b="1" dirty="0" smtClean="0"/>
          </a:p>
          <a:p>
            <a:pPr>
              <a:buNone/>
            </a:pPr>
            <a:endParaRPr lang="ru-RU" sz="2600" dirty="0" smtClean="0"/>
          </a:p>
          <a:p>
            <a:endParaRPr lang="ru-RU" sz="2600" dirty="0" smtClean="0"/>
          </a:p>
          <a:p>
            <a:pPr>
              <a:buNone/>
            </a:pPr>
            <a:r>
              <a:rPr lang="ru-RU" sz="2600" dirty="0" smtClean="0"/>
              <a:t>             </a:t>
            </a:r>
            <a:r>
              <a:rPr lang="ru-RU" sz="2600" b="1" dirty="0" smtClean="0"/>
              <a:t>- </a:t>
            </a:r>
            <a:r>
              <a:rPr lang="en-US" sz="2600" b="1" dirty="0" err="1" smtClean="0"/>
              <a:t>elektronlı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neytrino</a:t>
            </a:r>
            <a:r>
              <a:rPr lang="en-US" sz="2600" b="1" dirty="0" smtClean="0"/>
              <a:t> - </a:t>
            </a:r>
            <a:r>
              <a:rPr lang="en-US" sz="2600" b="1" dirty="0" err="1" smtClean="0"/>
              <a:t>neytron</a:t>
            </a:r>
            <a:r>
              <a:rPr lang="ru-RU" sz="2600" b="1" dirty="0" smtClean="0"/>
              <a:t> </a:t>
            </a:r>
            <a:r>
              <a:rPr lang="en-US" sz="2600" b="1" dirty="0" err="1" smtClean="0"/>
              <a:t>ıdırawında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ajralıp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shıǵatuǵın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bólekshe</a:t>
            </a:r>
            <a:r>
              <a:rPr lang="en-US" sz="2600" b="1" dirty="0" smtClean="0"/>
              <a:t>.</a:t>
            </a:r>
            <a:endParaRPr lang="ru-RU" sz="2600" b="1" dirty="0" smtClean="0"/>
          </a:p>
          <a:p>
            <a:pPr>
              <a:buNone/>
            </a:pPr>
            <a:endParaRPr lang="ru-RU" sz="2600" dirty="0" smtClean="0"/>
          </a:p>
          <a:p>
            <a:pPr>
              <a:buNone/>
            </a:pPr>
            <a:r>
              <a:rPr lang="ru-RU" sz="2600" dirty="0" smtClean="0"/>
              <a:t>        </a:t>
            </a:r>
            <a:r>
              <a:rPr lang="en-US" sz="2600" dirty="0" smtClean="0"/>
              <a:t>     </a:t>
            </a:r>
            <a:r>
              <a:rPr lang="ru-RU" sz="2600" b="1" dirty="0" smtClean="0"/>
              <a:t>- </a:t>
            </a:r>
            <a:r>
              <a:rPr lang="en-US" sz="2600" b="1" dirty="0" err="1" smtClean="0"/>
              <a:t>elektronlı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antineytrino</a:t>
            </a:r>
            <a:r>
              <a:rPr lang="en-US" sz="2600" b="1" dirty="0" smtClean="0"/>
              <a:t>,</a:t>
            </a:r>
            <a:endParaRPr lang="ru-RU" sz="2600" b="1" dirty="0" smtClean="0"/>
          </a:p>
          <a:p>
            <a:pPr>
              <a:buNone/>
            </a:pPr>
            <a:r>
              <a:rPr lang="en-US" sz="2600" dirty="0" smtClean="0"/>
              <a:t>  </a:t>
            </a:r>
            <a:r>
              <a:rPr lang="ru-RU" sz="2600" dirty="0" smtClean="0"/>
              <a:t>        </a:t>
            </a:r>
            <a:r>
              <a:rPr lang="en-US" sz="2600" dirty="0" smtClean="0"/>
              <a:t>   </a:t>
            </a:r>
            <a:r>
              <a:rPr lang="ru-RU" sz="2600" dirty="0" smtClean="0"/>
              <a:t>- </a:t>
            </a:r>
            <a:r>
              <a:rPr lang="en-US" sz="2600" b="1" dirty="0" err="1" smtClean="0"/>
              <a:t>pozitron</a:t>
            </a:r>
            <a:r>
              <a:rPr lang="en-US" sz="2600" b="1" dirty="0" smtClean="0"/>
              <a:t> – </a:t>
            </a:r>
            <a:r>
              <a:rPr lang="en-US" sz="2600" b="1" dirty="0" err="1" smtClean="0"/>
              <a:t>elektronnıń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antibólekshesi</a:t>
            </a:r>
            <a:r>
              <a:rPr lang="en-US" sz="2600" b="1" dirty="0" smtClean="0"/>
              <a:t>.</a:t>
            </a:r>
            <a:endParaRPr lang="ru-RU" sz="2600" b="1" dirty="0" smtClean="0"/>
          </a:p>
          <a:p>
            <a:pPr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2571736" y="1714488"/>
          <a:ext cx="380782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74" name="Формула" r:id="rId4" imgW="888614" imgH="241195" progId="Equation.3">
                  <p:embed/>
                </p:oleObj>
              </mc:Choice>
              <mc:Fallback>
                <p:oleObj name="Формула" r:id="rId4" imgW="888614" imgH="241195" progId="Equation.3">
                  <p:embed/>
                  <p:pic>
                    <p:nvPicPr>
                      <p:cNvPr id="0" name="Picture 4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36" y="1714488"/>
                        <a:ext cx="3807823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428596" y="3786190"/>
          <a:ext cx="838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75" name="Формула" r:id="rId6" imgW="241195" imgH="241195" progId="Equation.3">
                  <p:embed/>
                </p:oleObj>
              </mc:Choice>
              <mc:Fallback>
                <p:oleObj name="Формула" r:id="rId6" imgW="241195" imgH="241195" progId="Equation.3">
                  <p:embed/>
                  <p:pic>
                    <p:nvPicPr>
                      <p:cNvPr id="0" name="Picture 4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96" y="3786190"/>
                        <a:ext cx="8382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500034" y="2500306"/>
          <a:ext cx="762000" cy="785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76" name="Формула" r:id="rId8" imgW="228600" imgH="241300" progId="Equation.3">
                  <p:embed/>
                </p:oleObj>
              </mc:Choice>
              <mc:Fallback>
                <p:oleObj name="Формула" r:id="rId8" imgW="228600" imgH="241300" progId="Equation.3">
                  <p:embed/>
                  <p:pic>
                    <p:nvPicPr>
                      <p:cNvPr id="0" name="Picture 4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2500306"/>
                        <a:ext cx="762000" cy="7850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33" name="Object 9"/>
          <p:cNvGraphicFramePr>
            <a:graphicFrameLocks noChangeAspect="1"/>
          </p:cNvGraphicFramePr>
          <p:nvPr/>
        </p:nvGraphicFramePr>
        <p:xfrm>
          <a:off x="2643174" y="571480"/>
          <a:ext cx="34480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77" name="Формула" r:id="rId10" imgW="914400" imgH="241300" progId="Equation.3">
                  <p:embed/>
                </p:oleObj>
              </mc:Choice>
              <mc:Fallback>
                <p:oleObj name="Формула" r:id="rId10" imgW="914400" imgH="241300" progId="Equation.3">
                  <p:embed/>
                  <p:pic>
                    <p:nvPicPr>
                      <p:cNvPr id="0" name="Picture 4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74" y="571480"/>
                        <a:ext cx="344805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35" name="Object 11"/>
          <p:cNvGraphicFramePr>
            <a:graphicFrameLocks noChangeAspect="1"/>
          </p:cNvGraphicFramePr>
          <p:nvPr/>
        </p:nvGraphicFramePr>
        <p:xfrm>
          <a:off x="285720" y="4429132"/>
          <a:ext cx="838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78" name="Формула" r:id="rId12" imgW="203112" imgH="228501" progId="Equation.3">
                  <p:embed/>
                </p:oleObj>
              </mc:Choice>
              <mc:Fallback>
                <p:oleObj name="Формула" r:id="rId12" imgW="203112" imgH="228501" progId="Equation.3">
                  <p:embed/>
                  <p:pic>
                    <p:nvPicPr>
                      <p:cNvPr id="0" name="Picture 4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4429132"/>
                        <a:ext cx="838200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40" y="171432"/>
            <a:ext cx="8229600" cy="609600"/>
          </a:xfr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Gamma - </a:t>
            </a:r>
            <a:r>
              <a:rPr lang="en-US" b="1" dirty="0" err="1" smtClean="0">
                <a:solidFill>
                  <a:schemeClr val="tx1"/>
                </a:solidFill>
              </a:rPr>
              <a:t>ıdıraw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19064" y="985824"/>
            <a:ext cx="8596360" cy="5414976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err="1" smtClean="0"/>
              <a:t>Yadrolardıń</a:t>
            </a:r>
            <a:r>
              <a:rPr lang="en-US" sz="2800" b="1" dirty="0" smtClean="0"/>
              <a:t> </a:t>
            </a:r>
            <a:r>
              <a:rPr lang="ru-RU" sz="2800" b="1" dirty="0" smtClean="0"/>
              <a:t> </a:t>
            </a:r>
            <a:r>
              <a:rPr lang="ru-RU" sz="2800" b="1" i="1" dirty="0" smtClean="0"/>
              <a:t>α -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ru-RU" sz="2800" b="1" dirty="0" smtClean="0"/>
              <a:t> β –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ıdırawına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salıstırǵanda</a:t>
            </a:r>
            <a:r>
              <a:rPr lang="ru-RU" sz="2800" b="1" dirty="0" smtClean="0"/>
              <a:t>  </a:t>
            </a:r>
            <a:r>
              <a:rPr lang="en-US" sz="2800" b="1" dirty="0" smtClean="0"/>
              <a:t>         </a:t>
            </a:r>
            <a:r>
              <a:rPr lang="ru-RU" sz="2800" b="1" dirty="0" smtClean="0"/>
              <a:t>       γ –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ıdırawda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yadronıń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ishki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dúzilisi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ózgeriwine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baylanıslı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bolmaydı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zaryad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yaki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massa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sanları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ózgeriwi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júz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bermeydi</a:t>
            </a:r>
            <a:r>
              <a:rPr lang="en-US" sz="2800" b="1" dirty="0" smtClean="0"/>
              <a:t>.</a:t>
            </a:r>
            <a:r>
              <a:rPr lang="ru-RU" sz="2800" b="1" dirty="0" smtClean="0"/>
              <a:t>  </a:t>
            </a:r>
          </a:p>
          <a:p>
            <a:pPr algn="ctr">
              <a:buNone/>
            </a:pPr>
            <a:r>
              <a:rPr lang="ru-RU" sz="2800" b="1" dirty="0" smtClean="0"/>
              <a:t> α - </a:t>
            </a:r>
            <a:r>
              <a:rPr lang="en-US" sz="2800" b="1" dirty="0" err="1" smtClean="0"/>
              <a:t>hám</a:t>
            </a:r>
            <a:r>
              <a:rPr lang="ru-RU" sz="2800" b="1" dirty="0" smtClean="0"/>
              <a:t> β –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ıdırawlarda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payda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jańa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yadro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qandayda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qozdırılǵan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halatta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bolıp</a:t>
            </a:r>
            <a:r>
              <a:rPr lang="en-US" sz="2800" b="1" dirty="0" smtClean="0"/>
              <a:t>, </a:t>
            </a:r>
          </a:p>
          <a:p>
            <a:pPr algn="ctr">
              <a:buNone/>
            </a:pPr>
            <a:r>
              <a:rPr lang="en-US" sz="2800" b="1" dirty="0" err="1" smtClean="0"/>
              <a:t>artıqsha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energiyaǵa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iye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boladı</a:t>
            </a:r>
            <a:r>
              <a:rPr lang="en-US" sz="2800" b="1" dirty="0" smtClean="0"/>
              <a:t>.</a:t>
            </a:r>
            <a:endParaRPr lang="ru-RU" sz="2800" b="1" dirty="0" smtClean="0"/>
          </a:p>
          <a:p>
            <a:pPr algn="ctr">
              <a:buNone/>
            </a:pPr>
            <a:r>
              <a:rPr lang="en-US" sz="2800" b="1" dirty="0" err="1" smtClean="0"/>
              <a:t>Yadronıń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qozdırılǵan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halattan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tiykarǵı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halatqa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ótiwi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energiyaları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neshe</a:t>
            </a:r>
            <a:r>
              <a:rPr lang="en-US" sz="2800" b="1" dirty="0" smtClean="0"/>
              <a:t> </a:t>
            </a:r>
            <a:r>
              <a:rPr lang="en-US" sz="2800" b="1" i="1" dirty="0" smtClean="0"/>
              <a:t>MeV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yaki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neshe</a:t>
            </a:r>
            <a:r>
              <a:rPr lang="en-US" sz="2800" b="1" dirty="0" smtClean="0"/>
              <a:t> </a:t>
            </a:r>
            <a:r>
              <a:rPr lang="uz-Latn-UZ" sz="2800" b="1" dirty="0" smtClean="0"/>
              <a:t> </a:t>
            </a:r>
            <a:r>
              <a:rPr lang="ru-RU" sz="2800" b="1" dirty="0" smtClean="0"/>
              <a:t>γ</a:t>
            </a:r>
            <a:r>
              <a:rPr lang="en-US" sz="2800" b="1" dirty="0" smtClean="0"/>
              <a:t>-</a:t>
            </a:r>
            <a:r>
              <a:rPr lang="en-US" sz="2800" b="1" dirty="0" err="1" smtClean="0"/>
              <a:t>kvantlardı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shıǵarıw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menen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júz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beredi</a:t>
            </a:r>
            <a:r>
              <a:rPr lang="en-US" sz="2800" b="1" dirty="0" smtClean="0"/>
              <a:t>. </a:t>
            </a:r>
            <a:endParaRPr lang="ru-RU" sz="2800" b="1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"/>
            <a:ext cx="9171765" cy="68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51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409552" y="5148272"/>
            <a:ext cx="2624152" cy="9048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05168" y="1800216"/>
            <a:ext cx="2714640" cy="9048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064" y="171432"/>
            <a:ext cx="8610600" cy="685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Radioaktiv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ıdıraw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985824"/>
            <a:ext cx="8686800" cy="5700744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err="1" smtClean="0"/>
              <a:t>Berilgen</a:t>
            </a:r>
            <a:r>
              <a:rPr lang="ru-RU" sz="2400" dirty="0" smtClean="0"/>
              <a:t> </a:t>
            </a:r>
            <a:r>
              <a:rPr lang="ru-RU" sz="2400" i="1" dirty="0" err="1" smtClean="0"/>
              <a:t>t</a:t>
            </a:r>
            <a:r>
              <a:rPr lang="ru-RU" sz="2400" dirty="0" smtClean="0"/>
              <a:t> </a:t>
            </a:r>
            <a:r>
              <a:rPr lang="en-US" sz="2400" dirty="0" err="1" smtClean="0"/>
              <a:t>waqıt</a:t>
            </a:r>
            <a:r>
              <a:rPr lang="en-US" sz="2400" dirty="0" smtClean="0"/>
              <a:t> </a:t>
            </a:r>
            <a:r>
              <a:rPr lang="en-US" sz="2400" dirty="0" err="1" smtClean="0"/>
              <a:t>momentine</a:t>
            </a:r>
            <a:r>
              <a:rPr lang="en-US" sz="2400" dirty="0" smtClean="0"/>
              <a:t> </a:t>
            </a:r>
            <a:r>
              <a:rPr lang="en-US" sz="2400" dirty="0" err="1" smtClean="0"/>
              <a:t>shekem</a:t>
            </a:r>
            <a:r>
              <a:rPr lang="en-US" sz="2400" dirty="0" smtClean="0"/>
              <a:t> </a:t>
            </a:r>
            <a:r>
              <a:rPr lang="en-US" sz="2400" dirty="0" err="1" smtClean="0"/>
              <a:t>ıdıramaǵan</a:t>
            </a:r>
            <a:r>
              <a:rPr lang="en-US" sz="2400" dirty="0" smtClean="0"/>
              <a:t> </a:t>
            </a:r>
            <a:r>
              <a:rPr lang="en-US" sz="2400" dirty="0" err="1" smtClean="0"/>
              <a:t>yadrolar</a:t>
            </a:r>
            <a:r>
              <a:rPr lang="en-US" sz="2400" dirty="0" smtClean="0"/>
              <a:t> </a:t>
            </a:r>
            <a:r>
              <a:rPr lang="en-US" sz="2400" dirty="0" err="1" smtClean="0"/>
              <a:t>muǵdarınıń</a:t>
            </a:r>
            <a:r>
              <a:rPr lang="en-US" sz="2400" dirty="0" smtClean="0"/>
              <a:t> </a:t>
            </a:r>
            <a:r>
              <a:rPr lang="en-US" sz="2400" dirty="0" err="1" smtClean="0"/>
              <a:t>kemeyiw</a:t>
            </a:r>
            <a:r>
              <a:rPr lang="en-US" sz="2400" dirty="0" smtClean="0"/>
              <a:t> </a:t>
            </a:r>
            <a:r>
              <a:rPr lang="en-US" sz="2400" dirty="0" err="1" smtClean="0"/>
              <a:t>nızamı</a:t>
            </a:r>
            <a:r>
              <a:rPr lang="en-US" sz="2400" dirty="0" smtClean="0"/>
              <a:t> </a:t>
            </a:r>
            <a:r>
              <a:rPr lang="ru-RU" sz="2400" dirty="0" smtClean="0"/>
              <a:t> </a:t>
            </a:r>
            <a:r>
              <a:rPr lang="ru-RU" sz="2400" i="1" dirty="0" smtClean="0"/>
              <a:t>N</a:t>
            </a:r>
            <a:r>
              <a:rPr lang="ru-RU" sz="2400" dirty="0" smtClean="0"/>
              <a:t>(</a:t>
            </a:r>
            <a:r>
              <a:rPr lang="ru-RU" sz="2400" i="1" dirty="0" smtClean="0"/>
              <a:t>t</a:t>
            </a:r>
            <a:r>
              <a:rPr lang="ru-RU" sz="2400" dirty="0" smtClean="0"/>
              <a:t>)</a:t>
            </a:r>
            <a:r>
              <a:rPr lang="en-US" sz="2400" dirty="0" smtClean="0"/>
              <a:t>  </a:t>
            </a:r>
            <a:r>
              <a:rPr lang="en-US" sz="2400" dirty="0" err="1" smtClean="0"/>
              <a:t>statistikalıq</a:t>
            </a:r>
            <a:r>
              <a:rPr lang="en-US" sz="2400" dirty="0" smtClean="0"/>
              <a:t> </a:t>
            </a:r>
            <a:r>
              <a:rPr lang="en-US" sz="2400" dirty="0" err="1" smtClean="0"/>
              <a:t>xarakterge</a:t>
            </a:r>
            <a:r>
              <a:rPr lang="en-US" sz="2400" dirty="0" smtClean="0"/>
              <a:t> </a:t>
            </a:r>
            <a:r>
              <a:rPr lang="en-US" sz="2400" dirty="0" err="1" smtClean="0"/>
              <a:t>iye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 algn="ctr">
              <a:buNone/>
            </a:pPr>
            <a:r>
              <a:rPr lang="ru-RU" sz="2400" dirty="0" smtClean="0"/>
              <a:t> </a:t>
            </a:r>
          </a:p>
          <a:p>
            <a:pPr algn="ctr">
              <a:buNone/>
            </a:pPr>
            <a:r>
              <a:rPr lang="ru-RU" sz="2400" dirty="0" smtClean="0"/>
              <a:t>   </a:t>
            </a:r>
          </a:p>
          <a:p>
            <a:pPr algn="ctr">
              <a:buNone/>
            </a:pPr>
            <a:r>
              <a:rPr lang="ru-RU" sz="2400" i="1" dirty="0" smtClean="0"/>
              <a:t>λ</a:t>
            </a:r>
            <a:r>
              <a:rPr lang="ru-RU" sz="2400" b="1" i="1" dirty="0" smtClean="0"/>
              <a:t> </a:t>
            </a:r>
            <a:r>
              <a:rPr lang="ru-RU" sz="2400" i="1" dirty="0" smtClean="0"/>
              <a:t>– </a:t>
            </a:r>
            <a:r>
              <a:rPr lang="ru-RU" sz="2400" dirty="0" err="1" smtClean="0"/>
              <a:t>Δ</a:t>
            </a:r>
            <a:r>
              <a:rPr lang="ru-RU" sz="2400" i="1" dirty="0" err="1" smtClean="0"/>
              <a:t>t </a:t>
            </a:r>
            <a:r>
              <a:rPr lang="ru-RU" sz="2400" dirty="0" err="1" smtClean="0"/>
              <a:t> </a:t>
            </a:r>
            <a:r>
              <a:rPr lang="ru-RU" sz="2400" dirty="0" smtClean="0"/>
              <a:t>= 1 </a:t>
            </a:r>
            <a:r>
              <a:rPr lang="en-US" sz="2400" dirty="0" smtClean="0"/>
              <a:t>s</a:t>
            </a:r>
            <a:r>
              <a:rPr lang="ru-RU" sz="2400" dirty="0" smtClean="0"/>
              <a:t> </a:t>
            </a:r>
            <a:r>
              <a:rPr lang="en-US" sz="2400" dirty="0" err="1" smtClean="0"/>
              <a:t>waqıt</a:t>
            </a:r>
            <a:r>
              <a:rPr lang="en-US" sz="2400" dirty="0" smtClean="0"/>
              <a:t> </a:t>
            </a:r>
            <a:r>
              <a:rPr lang="en-US" sz="2400" dirty="0" err="1" smtClean="0"/>
              <a:t>arasında</a:t>
            </a:r>
            <a:r>
              <a:rPr lang="en-US" sz="2400" dirty="0" smtClean="0"/>
              <a:t> </a:t>
            </a:r>
            <a:r>
              <a:rPr lang="en-US" sz="2400" dirty="0" err="1" smtClean="0"/>
              <a:t>yadrolardıń</a:t>
            </a:r>
            <a:r>
              <a:rPr lang="en-US" sz="2400" dirty="0" smtClean="0"/>
              <a:t> </a:t>
            </a:r>
            <a:r>
              <a:rPr lang="en-US" sz="2400" dirty="0" err="1" smtClean="0"/>
              <a:t>ıdıraw</a:t>
            </a:r>
            <a:r>
              <a:rPr lang="en-US" sz="2400" dirty="0" smtClean="0"/>
              <a:t> </a:t>
            </a:r>
            <a:r>
              <a:rPr lang="en-US" sz="2400" dirty="0" err="1" smtClean="0"/>
              <a:t>itimallıǵın</a:t>
            </a:r>
            <a:r>
              <a:rPr lang="en-US" sz="2400" dirty="0" smtClean="0"/>
              <a:t> </a:t>
            </a:r>
            <a:r>
              <a:rPr lang="en-US" sz="2400" dirty="0" err="1" smtClean="0"/>
              <a:t>xarakterlewshi</a:t>
            </a:r>
            <a:r>
              <a:rPr lang="ru-RU" sz="2400" dirty="0" smtClean="0"/>
              <a:t> </a:t>
            </a:r>
            <a:r>
              <a:rPr lang="en-US" sz="2400" b="1" i="1" dirty="0" err="1" smtClean="0"/>
              <a:t>radioaktiv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ıdıraw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turaqlısı</a:t>
            </a:r>
            <a:r>
              <a:rPr lang="en-US" sz="2400" b="1" i="1" dirty="0" smtClean="0"/>
              <a:t>.</a:t>
            </a:r>
            <a:r>
              <a:rPr lang="ru-RU" sz="2400" dirty="0" smtClean="0"/>
              <a:t> </a:t>
            </a:r>
          </a:p>
          <a:p>
            <a:pPr algn="ctr">
              <a:buNone/>
            </a:pPr>
            <a:r>
              <a:rPr lang="ru-RU" sz="2400" dirty="0" smtClean="0"/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ru-RU" sz="2400" dirty="0" smtClean="0"/>
              <a:t> = 1 / 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ru-RU" sz="2400" dirty="0" smtClean="0"/>
              <a:t>  </a:t>
            </a:r>
            <a:r>
              <a:rPr lang="en-US" sz="2400" dirty="0" err="1" smtClean="0"/>
              <a:t>waqıt</a:t>
            </a:r>
            <a:r>
              <a:rPr lang="en-US" sz="2400" dirty="0" smtClean="0"/>
              <a:t> </a:t>
            </a:r>
            <a:r>
              <a:rPr lang="en-US" sz="2400" dirty="0" err="1" smtClean="0"/>
              <a:t>aralıǵında</a:t>
            </a:r>
            <a:r>
              <a:rPr lang="en-US" sz="2400" dirty="0" smtClean="0"/>
              <a:t> </a:t>
            </a:r>
            <a:r>
              <a:rPr lang="en-US" sz="2400" dirty="0" err="1" smtClean="0"/>
              <a:t>ıdıramaǵan</a:t>
            </a:r>
            <a:r>
              <a:rPr lang="en-US" sz="2400" dirty="0" smtClean="0"/>
              <a:t> </a:t>
            </a:r>
            <a:r>
              <a:rPr lang="en-US" sz="2400" dirty="0" err="1" smtClean="0"/>
              <a:t>yadrolar</a:t>
            </a:r>
            <a:r>
              <a:rPr lang="en-US" sz="2400" dirty="0" smtClean="0"/>
              <a:t> </a:t>
            </a:r>
            <a:r>
              <a:rPr lang="en-US" sz="2400" dirty="0" err="1" smtClean="0"/>
              <a:t>muǵdarı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algn="ctr">
              <a:buNone/>
            </a:pPr>
            <a:r>
              <a:rPr lang="ru-RU" sz="2400" i="1" dirty="0" err="1" smtClean="0"/>
              <a:t>e</a:t>
            </a:r>
            <a:r>
              <a:rPr lang="ru-RU" sz="2400" dirty="0" smtClean="0"/>
              <a:t> ≈ 2,7 </a:t>
            </a:r>
            <a:r>
              <a:rPr lang="en-US" sz="2400" dirty="0" err="1" smtClean="0"/>
              <a:t>márte</a:t>
            </a:r>
            <a:r>
              <a:rPr lang="en-US" sz="2400" dirty="0" smtClean="0"/>
              <a:t> </a:t>
            </a:r>
            <a:r>
              <a:rPr lang="en-US" sz="2400" dirty="0" err="1" smtClean="0"/>
              <a:t>kemeyedi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</a:p>
          <a:p>
            <a:pPr algn="ctr">
              <a:buNone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ru-RU" sz="2400" b="1" dirty="0" smtClean="0"/>
              <a:t>  </a:t>
            </a:r>
            <a:r>
              <a:rPr lang="en-US" sz="2400" b="1" dirty="0" smtClean="0"/>
              <a:t>-</a:t>
            </a:r>
            <a:r>
              <a:rPr lang="ru-RU" sz="2400" dirty="0" smtClean="0"/>
              <a:t>  </a:t>
            </a:r>
            <a:r>
              <a:rPr lang="en-US" sz="2400" dirty="0" err="1" smtClean="0"/>
              <a:t>shama</a:t>
            </a:r>
            <a:r>
              <a:rPr lang="en-US" sz="2400" dirty="0" smtClean="0"/>
              <a:t> </a:t>
            </a:r>
            <a:r>
              <a:rPr lang="en-US" sz="2400" dirty="0" err="1" smtClean="0"/>
              <a:t>radioaktiv</a:t>
            </a:r>
            <a:r>
              <a:rPr lang="en-US" sz="2400" dirty="0" smtClean="0"/>
              <a:t> </a:t>
            </a:r>
            <a:r>
              <a:rPr lang="en-US" sz="2400" dirty="0" err="1" smtClean="0"/>
              <a:t>zattıń</a:t>
            </a:r>
            <a:r>
              <a:rPr lang="ru-RU" sz="2400" dirty="0" smtClean="0"/>
              <a:t> </a:t>
            </a:r>
            <a:r>
              <a:rPr lang="en-US" sz="2400" b="1" i="1" dirty="0" err="1" smtClean="0"/>
              <a:t>ortasha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jasaw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waqtı</a:t>
            </a:r>
            <a:r>
              <a:rPr lang="ru-RU" sz="2400" b="1" i="1" dirty="0" smtClean="0"/>
              <a:t> </a:t>
            </a:r>
            <a:r>
              <a:rPr lang="en-US" sz="2400" dirty="0" err="1" smtClean="0"/>
              <a:t>dep</a:t>
            </a:r>
            <a:r>
              <a:rPr lang="en-US" sz="2400" dirty="0" smtClean="0"/>
              <a:t> </a:t>
            </a:r>
            <a:r>
              <a:rPr lang="en-US" sz="2400" dirty="0" err="1" smtClean="0"/>
              <a:t>ataladı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</a:p>
          <a:p>
            <a:pPr marL="2782888" indent="0">
              <a:buNone/>
            </a:pPr>
            <a:endParaRPr lang="en-US" sz="2400" dirty="0" smtClean="0"/>
          </a:p>
          <a:p>
            <a:pPr marL="2782888" indent="0">
              <a:buNone/>
            </a:pPr>
            <a:r>
              <a:rPr lang="ru-RU" sz="2400" dirty="0" smtClean="0"/>
              <a:t>- </a:t>
            </a:r>
            <a:r>
              <a:rPr lang="en-US" sz="2400" b="1" i="1" dirty="0" err="1" smtClean="0"/>
              <a:t>radioaktiv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zattıń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jedelligi</a:t>
            </a:r>
            <a:r>
              <a:rPr lang="ru-RU" sz="2400" b="1" i="1" dirty="0" smtClean="0"/>
              <a:t> </a:t>
            </a:r>
            <a:r>
              <a:rPr lang="ru-RU" sz="2400" dirty="0" smtClean="0"/>
              <a:t>–</a:t>
            </a:r>
            <a:r>
              <a:rPr lang="en-US" sz="2400" dirty="0" err="1" smtClean="0"/>
              <a:t>birlik</a:t>
            </a:r>
            <a:r>
              <a:rPr lang="en-US" sz="2400" dirty="0" smtClean="0"/>
              <a:t> </a:t>
            </a:r>
            <a:r>
              <a:rPr lang="en-US" sz="2400" dirty="0" err="1" smtClean="0"/>
              <a:t>waqıtta</a:t>
            </a:r>
            <a:r>
              <a:rPr lang="en-US" sz="2400" dirty="0" smtClean="0"/>
              <a:t> </a:t>
            </a:r>
            <a:r>
              <a:rPr lang="en-US" sz="2400" dirty="0" err="1" smtClean="0"/>
              <a:t>radioaktiv</a:t>
            </a:r>
            <a:r>
              <a:rPr lang="en-US" sz="2400" dirty="0" smtClean="0"/>
              <a:t> </a:t>
            </a:r>
            <a:r>
              <a:rPr lang="en-US" sz="2400" dirty="0" err="1" smtClean="0"/>
              <a:t>zatta</a:t>
            </a:r>
            <a:r>
              <a:rPr lang="en-US" sz="2400" dirty="0" smtClean="0"/>
              <a:t> </a:t>
            </a:r>
            <a:r>
              <a:rPr lang="en-US" sz="2400" dirty="0" err="1" smtClean="0"/>
              <a:t>júz</a:t>
            </a:r>
            <a:r>
              <a:rPr lang="en-US" sz="2400" dirty="0" smtClean="0"/>
              <a:t> </a:t>
            </a:r>
            <a:r>
              <a:rPr lang="en-US" sz="2400" dirty="0" err="1" smtClean="0"/>
              <a:t>beretuǵın</a:t>
            </a:r>
            <a:r>
              <a:rPr lang="en-US" sz="2400" dirty="0" smtClean="0"/>
              <a:t> </a:t>
            </a:r>
            <a:r>
              <a:rPr lang="en-US" sz="2400" dirty="0" err="1" smtClean="0"/>
              <a:t>ıdıraw</a:t>
            </a:r>
            <a:r>
              <a:rPr lang="en-US" sz="2400" dirty="0" smtClean="0"/>
              <a:t> </a:t>
            </a:r>
            <a:r>
              <a:rPr lang="en-US" sz="2400" dirty="0" err="1" smtClean="0"/>
              <a:t>sanı</a:t>
            </a:r>
            <a:r>
              <a:rPr lang="en-US" sz="2400" dirty="0" smtClean="0"/>
              <a:t>.</a:t>
            </a:r>
            <a:r>
              <a:rPr lang="ru-RU" sz="2400" dirty="0" smtClean="0"/>
              <a:t>  </a:t>
            </a:r>
            <a:endParaRPr lang="ru-RU" sz="2400" dirty="0"/>
          </a:p>
        </p:txBody>
      </p:sp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80577" name="Object 1"/>
          <p:cNvGraphicFramePr>
            <a:graphicFrameLocks noChangeAspect="1"/>
          </p:cNvGraphicFramePr>
          <p:nvPr/>
        </p:nvGraphicFramePr>
        <p:xfrm>
          <a:off x="3395656" y="1890704"/>
          <a:ext cx="2547585" cy="81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58" name="Equation" r:id="rId4" imgW="787400" imgH="241300" progId="">
                  <p:embed/>
                </p:oleObj>
              </mc:Choice>
              <mc:Fallback>
                <p:oleObj name="Equation" r:id="rId4" imgW="787400" imgH="241300" progId="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5656" y="1890704"/>
                        <a:ext cx="2547585" cy="8143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79" name="Object 1"/>
          <p:cNvGraphicFramePr>
            <a:graphicFrameLocks noChangeAspect="1"/>
          </p:cNvGraphicFramePr>
          <p:nvPr/>
        </p:nvGraphicFramePr>
        <p:xfrm>
          <a:off x="590528" y="5238760"/>
          <a:ext cx="24003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59" name="Equation" r:id="rId6" imgW="838200" imgH="241300" progId="">
                  <p:embed/>
                </p:oleObj>
              </mc:Choice>
              <mc:Fallback>
                <p:oleObj name="Equation" r:id="rId6" imgW="838200" imgH="241300" progId="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28" y="5238760"/>
                        <a:ext cx="2400300" cy="725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1947848" y="3429000"/>
            <a:ext cx="4976840" cy="99536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40" y="171432"/>
            <a:ext cx="8229600" cy="685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Yarım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ıdıraw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dáwiri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1076312"/>
            <a:ext cx="8686800" cy="5553088"/>
          </a:xfrm>
          <a:ln w="38100">
            <a:solidFill>
              <a:srgbClr val="002060"/>
            </a:solidFill>
          </a:ln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ru-RU" dirty="0" smtClean="0"/>
              <a:t>  </a:t>
            </a:r>
            <a:r>
              <a:rPr lang="en-US" b="1" dirty="0" err="1">
                <a:solidFill>
                  <a:prstClr val="black"/>
                </a:solidFill>
              </a:rPr>
              <a:t>Yarım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ıdıraw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dáwiri</a:t>
            </a:r>
            <a:r>
              <a:rPr lang="uz-Latn-UZ" b="1" dirty="0" smtClean="0">
                <a:solidFill>
                  <a:prstClr val="black"/>
                </a:solidFill>
              </a:rPr>
              <a:t> </a:t>
            </a:r>
            <a:r>
              <a:rPr lang="ru-RU" b="1" dirty="0" smtClean="0"/>
              <a:t>- </a:t>
            </a:r>
            <a:r>
              <a:rPr lang="en-US" b="1" dirty="0" err="1" smtClean="0"/>
              <a:t>radioaktiv</a:t>
            </a:r>
            <a:r>
              <a:rPr lang="en-US" b="1" dirty="0" smtClean="0"/>
              <a:t> </a:t>
            </a:r>
            <a:r>
              <a:rPr lang="en-US" b="1" dirty="0" err="1" smtClean="0"/>
              <a:t>yadrolar</a:t>
            </a:r>
            <a:r>
              <a:rPr lang="en-US" b="1" dirty="0" smtClean="0"/>
              <a:t> </a:t>
            </a:r>
            <a:r>
              <a:rPr lang="en-US" b="1" dirty="0" err="1" smtClean="0"/>
              <a:t>baslanǵısh</a:t>
            </a:r>
            <a:r>
              <a:rPr lang="en-US" b="1" dirty="0" smtClean="0"/>
              <a:t> </a:t>
            </a:r>
            <a:r>
              <a:rPr lang="en-US" b="1" dirty="0" err="1" smtClean="0"/>
              <a:t>muǵdarınıń</a:t>
            </a:r>
            <a:r>
              <a:rPr lang="en-US" b="1" dirty="0" smtClean="0"/>
              <a:t> </a:t>
            </a:r>
            <a:r>
              <a:rPr lang="en-US" b="1" dirty="0" err="1" smtClean="0"/>
              <a:t>yarımı</a:t>
            </a:r>
            <a:r>
              <a:rPr lang="en-US" b="1" dirty="0" smtClean="0"/>
              <a:t> </a:t>
            </a:r>
            <a:r>
              <a:rPr lang="en-US" b="1" dirty="0" err="1" smtClean="0"/>
              <a:t>ıdırawı</a:t>
            </a:r>
            <a:r>
              <a:rPr lang="en-US" b="1" dirty="0" smtClean="0"/>
              <a:t> </a:t>
            </a:r>
            <a:r>
              <a:rPr lang="en-US" b="1" dirty="0" err="1" smtClean="0"/>
              <a:t>ushın</a:t>
            </a:r>
            <a:r>
              <a:rPr lang="en-US" b="1" dirty="0" smtClean="0"/>
              <a:t> </a:t>
            </a:r>
            <a:r>
              <a:rPr lang="en-US" b="1" dirty="0" err="1" smtClean="0"/>
              <a:t>sarp</a:t>
            </a:r>
            <a:r>
              <a:rPr lang="en-US" b="1" dirty="0" smtClean="0"/>
              <a:t> </a:t>
            </a:r>
            <a:r>
              <a:rPr lang="en-US" b="1" dirty="0" err="1" smtClean="0"/>
              <a:t>bolǵan</a:t>
            </a:r>
            <a:r>
              <a:rPr lang="en-US" b="1" dirty="0" smtClean="0"/>
              <a:t> </a:t>
            </a:r>
            <a:r>
              <a:rPr lang="en-US" b="1" dirty="0" err="1" smtClean="0"/>
              <a:t>waqıt</a:t>
            </a:r>
            <a:r>
              <a:rPr lang="en-US" b="1" dirty="0"/>
              <a:t>.</a:t>
            </a:r>
            <a:r>
              <a:rPr lang="ru-RU" b="1" dirty="0" smtClean="0"/>
              <a:t> </a:t>
            </a:r>
          </a:p>
          <a:p>
            <a:pPr algn="ctr">
              <a:buNone/>
            </a:pPr>
            <a:r>
              <a:rPr lang="ru-RU" i="1" dirty="0" smtClean="0"/>
              <a:t>T</a:t>
            </a:r>
            <a:r>
              <a:rPr lang="ru-RU" dirty="0" smtClean="0"/>
              <a:t> </a:t>
            </a:r>
            <a:r>
              <a:rPr lang="en-US" dirty="0" err="1" smtClean="0"/>
              <a:t>hám</a:t>
            </a:r>
            <a:r>
              <a:rPr lang="ru-RU" dirty="0" smtClean="0"/>
              <a:t> </a:t>
            </a:r>
            <a:r>
              <a:rPr lang="ru-RU" dirty="0" err="1" smtClean="0"/>
              <a:t>τ</a:t>
            </a:r>
            <a:r>
              <a:rPr lang="ru-RU" dirty="0" smtClean="0"/>
              <a:t> </a:t>
            </a:r>
            <a:r>
              <a:rPr lang="en-US" dirty="0" err="1" smtClean="0"/>
              <a:t>shamalar</a:t>
            </a:r>
            <a:r>
              <a:rPr lang="en-US" dirty="0" smtClean="0"/>
              <a:t> </a:t>
            </a:r>
            <a:r>
              <a:rPr lang="en-US" dirty="0" err="1" smtClean="0"/>
              <a:t>tómendegishe</a:t>
            </a:r>
            <a:r>
              <a:rPr lang="en-US" dirty="0" smtClean="0"/>
              <a:t> </a:t>
            </a:r>
            <a:r>
              <a:rPr lang="en-US" dirty="0" err="1" smtClean="0"/>
              <a:t>baylanısqa</a:t>
            </a:r>
            <a:r>
              <a:rPr lang="en-US" dirty="0" smtClean="0"/>
              <a:t> </a:t>
            </a:r>
            <a:r>
              <a:rPr lang="en-US" dirty="0" err="1" smtClean="0"/>
              <a:t>iye</a:t>
            </a:r>
            <a:r>
              <a:rPr lang="en-US" dirty="0" smtClean="0"/>
              <a:t>.</a:t>
            </a:r>
          </a:p>
          <a:p>
            <a:pPr algn="ctr">
              <a:buNone/>
            </a:pPr>
            <a:r>
              <a:rPr lang="ru-RU" dirty="0" smtClean="0"/>
              <a:t> </a:t>
            </a:r>
          </a:p>
          <a:p>
            <a:pPr algn="ctr">
              <a:buNone/>
            </a:pPr>
            <a:endParaRPr lang="ru-RU" dirty="0" smtClean="0"/>
          </a:p>
          <a:p>
            <a:pPr algn="ctr">
              <a:buNone/>
            </a:pPr>
            <a:endParaRPr lang="ru-RU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err="1" smtClean="0"/>
              <a:t>Yarım</a:t>
            </a:r>
            <a:r>
              <a:rPr lang="en-US" dirty="0" smtClean="0"/>
              <a:t> </a:t>
            </a:r>
            <a:r>
              <a:rPr lang="en-US" dirty="0" err="1" smtClean="0"/>
              <a:t>ıdıraw</a:t>
            </a:r>
            <a:r>
              <a:rPr lang="en-US" dirty="0" smtClean="0"/>
              <a:t> </a:t>
            </a:r>
            <a:r>
              <a:rPr lang="en-US" dirty="0" err="1" smtClean="0"/>
              <a:t>dáwiri</a:t>
            </a:r>
            <a:r>
              <a:rPr lang="en-US" dirty="0" smtClean="0"/>
              <a:t> – </a:t>
            </a:r>
            <a:r>
              <a:rPr lang="en-US" dirty="0" err="1" smtClean="0"/>
              <a:t>radioaktiv</a:t>
            </a:r>
            <a:r>
              <a:rPr lang="en-US" dirty="0" smtClean="0"/>
              <a:t> </a:t>
            </a:r>
            <a:r>
              <a:rPr lang="en-US" dirty="0" err="1" smtClean="0"/>
              <a:t>ıdıraw</a:t>
            </a:r>
            <a:r>
              <a:rPr lang="en-US" dirty="0" smtClean="0"/>
              <a:t> </a:t>
            </a:r>
            <a:r>
              <a:rPr lang="en-US" dirty="0" err="1" smtClean="0"/>
              <a:t>tezligin</a:t>
            </a:r>
            <a:r>
              <a:rPr lang="en-US" dirty="0" smtClean="0"/>
              <a:t> </a:t>
            </a:r>
            <a:r>
              <a:rPr lang="en-US" dirty="0" err="1" smtClean="0"/>
              <a:t>xarakterlewshi</a:t>
            </a:r>
            <a:r>
              <a:rPr lang="en-US" dirty="0" smtClean="0"/>
              <a:t> </a:t>
            </a:r>
            <a:r>
              <a:rPr lang="en-US" dirty="0" err="1" smtClean="0"/>
              <a:t>tiykarǵı</a:t>
            </a:r>
            <a:r>
              <a:rPr lang="en-US" dirty="0" smtClean="0"/>
              <a:t> </a:t>
            </a:r>
            <a:r>
              <a:rPr lang="en-US" dirty="0" err="1" smtClean="0"/>
              <a:t>shama</a:t>
            </a:r>
            <a:r>
              <a:rPr lang="en-US" dirty="0" smtClean="0"/>
              <a:t>.</a:t>
            </a:r>
            <a:endParaRPr lang="ru-RU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6865" name="Object 1"/>
          <p:cNvGraphicFramePr>
            <a:graphicFrameLocks noChangeAspect="1"/>
          </p:cNvGraphicFramePr>
          <p:nvPr/>
        </p:nvGraphicFramePr>
        <p:xfrm>
          <a:off x="2219312" y="3519488"/>
          <a:ext cx="4419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1" name="Формула" r:id="rId4" imgW="1663700" imgH="342900" progId="Equation.3">
                  <p:embed/>
                </p:oleObj>
              </mc:Choice>
              <mc:Fallback>
                <p:oleObj name="Формула" r:id="rId4" imgW="1663700" imgH="342900" progId="Equation.3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12" y="3519488"/>
                        <a:ext cx="44196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576" y="1066800"/>
            <a:ext cx="8686848" cy="552928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600" b="1" dirty="0" err="1" smtClean="0"/>
              <a:t>Yadro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reakciyası</a:t>
            </a:r>
            <a:r>
              <a:rPr lang="en-US" sz="2600" b="1" dirty="0" smtClean="0"/>
              <a:t> – </a:t>
            </a:r>
            <a:r>
              <a:rPr lang="en-US" sz="2600" b="1" dirty="0" err="1" smtClean="0"/>
              <a:t>bul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yadro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quramı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dúzilisiniń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ózgeriwi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ekilemshi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bólekshelerdiń</a:t>
            </a:r>
            <a:r>
              <a:rPr lang="en-US" sz="2600" b="1" dirty="0" smtClean="0"/>
              <a:t> </a:t>
            </a:r>
            <a:r>
              <a:rPr lang="ru-RU" sz="2600" b="1" dirty="0" err="1" smtClean="0"/>
              <a:t>(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γ </a:t>
            </a:r>
            <a:r>
              <a:rPr lang="ru-RU" sz="2600" b="1" dirty="0" smtClean="0"/>
              <a:t>–</a:t>
            </a:r>
            <a:r>
              <a:rPr lang="en-US" sz="2600" b="1" dirty="0" err="1" smtClean="0"/>
              <a:t>kvantlar</a:t>
            </a:r>
            <a:r>
              <a:rPr lang="ru-RU" sz="2600" b="1" dirty="0" smtClean="0"/>
              <a:t>) </a:t>
            </a:r>
            <a:r>
              <a:rPr lang="en-US" sz="2600" b="1" dirty="0" err="1" smtClean="0"/>
              <a:t>ajralıp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shıǵıwı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menen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júz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beretuǵın</a:t>
            </a:r>
            <a:r>
              <a:rPr lang="en-US" sz="2600" b="1" dirty="0" smtClean="0"/>
              <a:t>, atom </a:t>
            </a:r>
            <a:r>
              <a:rPr lang="en-US" sz="2600" b="1" dirty="0" err="1" smtClean="0"/>
              <a:t>yadrosınıń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basqa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yadro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yaki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elementar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bólekshe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menen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ózara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tásiri</a:t>
            </a:r>
            <a:r>
              <a:rPr lang="en-US" sz="2600" b="1" dirty="0" smtClean="0"/>
              <a:t>.</a:t>
            </a:r>
            <a:endParaRPr lang="ru-RU" sz="2600" b="1" dirty="0" smtClean="0"/>
          </a:p>
          <a:p>
            <a:pPr algn="ctr">
              <a:buNone/>
            </a:pPr>
            <a:endParaRPr lang="ru-RU" b="1" dirty="0" smtClean="0"/>
          </a:p>
          <a:p>
            <a:pPr>
              <a:buNone/>
            </a:pPr>
            <a:r>
              <a:rPr lang="ru-RU" dirty="0" smtClean="0"/>
              <a:t>   </a:t>
            </a:r>
          </a:p>
          <a:p>
            <a:pPr>
              <a:buNone/>
            </a:pPr>
            <a:r>
              <a:rPr lang="ru-RU" sz="2800" dirty="0" smtClean="0"/>
              <a:t>  </a:t>
            </a:r>
          </a:p>
          <a:p>
            <a:pPr>
              <a:buNone/>
            </a:pPr>
            <a:r>
              <a:rPr lang="ru-RU" sz="2800" dirty="0" smtClean="0"/>
              <a:t> </a:t>
            </a:r>
          </a:p>
          <a:p>
            <a:pPr>
              <a:buNone/>
            </a:pPr>
            <a:r>
              <a:rPr lang="ru-RU" sz="2600" dirty="0" smtClean="0"/>
              <a:t>   </a:t>
            </a:r>
            <a:r>
              <a:rPr lang="ru-RU" sz="2600" b="1" i="1" dirty="0" smtClean="0"/>
              <a:t>X</a:t>
            </a:r>
            <a:r>
              <a:rPr lang="ru-RU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ru-RU" sz="2600" b="1" dirty="0" smtClean="0"/>
              <a:t> </a:t>
            </a:r>
            <a:r>
              <a:rPr lang="en-US" sz="2600" b="1" i="1" dirty="0" smtClean="0"/>
              <a:t>Y</a:t>
            </a:r>
            <a:r>
              <a:rPr lang="uz-Cyrl-UZ" sz="2600" b="1" i="1" dirty="0" smtClean="0"/>
              <a:t> </a:t>
            </a:r>
            <a:r>
              <a:rPr lang="ru-RU" sz="2600" b="1" dirty="0" smtClean="0"/>
              <a:t>- </a:t>
            </a:r>
            <a:r>
              <a:rPr lang="en-US" sz="2600" b="1" dirty="0" err="1" smtClean="0"/>
              <a:t>baslanǵısh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aqırǵı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yadrolar</a:t>
            </a:r>
            <a:r>
              <a:rPr lang="en-US" sz="2600" b="1" dirty="0" smtClean="0"/>
              <a:t>,</a:t>
            </a:r>
            <a:endParaRPr lang="ru-RU" sz="2600" b="1" dirty="0" smtClean="0"/>
          </a:p>
          <a:p>
            <a:pPr>
              <a:buNone/>
            </a:pPr>
            <a:r>
              <a:rPr lang="ru-RU" sz="2600" b="1" dirty="0" smtClean="0"/>
              <a:t>   </a:t>
            </a:r>
            <a:r>
              <a:rPr lang="ru-RU" sz="2600" b="1" i="1" dirty="0" smtClean="0"/>
              <a:t>а</a:t>
            </a:r>
            <a:r>
              <a:rPr lang="ru-RU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ru-RU" sz="2600" b="1" dirty="0" smtClean="0"/>
              <a:t> </a:t>
            </a:r>
            <a:r>
              <a:rPr lang="en-US" sz="2600" b="1" i="1" dirty="0" smtClean="0"/>
              <a:t>b</a:t>
            </a:r>
            <a:r>
              <a:rPr lang="ru-RU" sz="2600" b="1" i="1" dirty="0" smtClean="0"/>
              <a:t> </a:t>
            </a:r>
            <a:r>
              <a:rPr lang="ru-RU" sz="2600" b="1" dirty="0" smtClean="0"/>
              <a:t>—</a:t>
            </a:r>
            <a:r>
              <a:rPr lang="en-US" sz="2600" b="1" dirty="0" err="1" smtClean="0"/>
              <a:t>yadro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reakciyasında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atqılawshı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nurlanıwshı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bóleksheler</a:t>
            </a:r>
            <a:r>
              <a:rPr lang="en-US" sz="2600" b="1" dirty="0"/>
              <a:t>.</a:t>
            </a:r>
            <a:endParaRPr lang="ru-RU" sz="2600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81016" y="3338512"/>
            <a:ext cx="7872456" cy="144780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6736"/>
          </a:xfrm>
          <a:ln>
            <a:solidFill>
              <a:srgbClr val="00206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Yadro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reakciyaları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1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633743"/>
              </p:ext>
            </p:extLst>
          </p:nvPr>
        </p:nvGraphicFramePr>
        <p:xfrm>
          <a:off x="677863" y="3429000"/>
          <a:ext cx="788511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31" name="Уравнение" r:id="rId4" imgW="2133360" imgH="355320" progId="Equation.3">
                  <p:embed/>
                </p:oleObj>
              </mc:Choice>
              <mc:Fallback>
                <p:oleObj name="Уравнение" r:id="rId4" imgW="2133360" imgH="355320" progId="Equation.3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3429000"/>
                        <a:ext cx="7885112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4786314" y="3786190"/>
            <a:ext cx="1143008" cy="57150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yaki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186"/>
          </a:xfr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Yadro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reakciyasında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ajralatuǵın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energiya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19064" y="1528752"/>
            <a:ext cx="8505872" cy="4705376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err="1" smtClean="0"/>
              <a:t>Yadro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reakciyasında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ajralatuǵın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energiya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tómendegige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teń</a:t>
            </a:r>
            <a:r>
              <a:rPr lang="en-US" sz="2800" b="1" dirty="0" smtClean="0"/>
              <a:t>:</a:t>
            </a:r>
            <a:endParaRPr lang="ru-RU" sz="2800" dirty="0" smtClean="0"/>
          </a:p>
          <a:p>
            <a:pPr algn="ctr">
              <a:buNone/>
            </a:pPr>
            <a:r>
              <a:rPr lang="ru-RU" sz="2400" i="1" dirty="0" smtClean="0"/>
              <a:t>  </a:t>
            </a:r>
            <a:r>
              <a:rPr lang="en-US" sz="2400" b="1" i="1" dirty="0" smtClean="0"/>
              <a:t>Q</a:t>
            </a:r>
            <a:r>
              <a:rPr lang="en-US" sz="2400" b="1" dirty="0" smtClean="0"/>
              <a:t> = (</a:t>
            </a:r>
            <a:r>
              <a:rPr lang="en-US" sz="2400" b="1" i="1" dirty="0" smtClean="0"/>
              <a:t>M</a:t>
            </a:r>
            <a:r>
              <a:rPr lang="en-US" sz="2400" b="1" baseline="-25000" dirty="0" smtClean="0"/>
              <a:t>A</a:t>
            </a:r>
            <a:r>
              <a:rPr lang="en-US" sz="2400" b="1" dirty="0" smtClean="0"/>
              <a:t> + </a:t>
            </a:r>
            <a:r>
              <a:rPr lang="en-US" sz="2400" b="1" i="1" dirty="0" smtClean="0"/>
              <a:t>M</a:t>
            </a:r>
            <a:r>
              <a:rPr lang="en-US" sz="2400" b="1" baseline="-25000" dirty="0" smtClean="0"/>
              <a:t>B</a:t>
            </a:r>
            <a:r>
              <a:rPr lang="en-US" sz="2400" b="1" dirty="0" smtClean="0"/>
              <a:t> – </a:t>
            </a:r>
            <a:r>
              <a:rPr lang="en-US" sz="2400" b="1" i="1" dirty="0" smtClean="0"/>
              <a:t>M</a:t>
            </a:r>
            <a:r>
              <a:rPr lang="en-US" sz="2400" b="1" baseline="-25000" dirty="0" smtClean="0"/>
              <a:t>C</a:t>
            </a:r>
            <a:r>
              <a:rPr lang="en-US" sz="2400" b="1" dirty="0" smtClean="0"/>
              <a:t> – </a:t>
            </a:r>
            <a:r>
              <a:rPr lang="en-US" sz="2400" b="1" i="1" dirty="0" smtClean="0"/>
              <a:t>M</a:t>
            </a:r>
            <a:r>
              <a:rPr lang="en-US" sz="2400" b="1" baseline="-25000" dirty="0" smtClean="0"/>
              <a:t>D</a:t>
            </a:r>
            <a:r>
              <a:rPr lang="en-US" sz="2400" b="1" dirty="0" smtClean="0"/>
              <a:t>)</a:t>
            </a:r>
            <a:r>
              <a:rPr lang="en-US" sz="2400" b="1" i="1" dirty="0" smtClean="0"/>
              <a:t>c</a:t>
            </a:r>
            <a:r>
              <a:rPr lang="en-US" sz="2400" b="1" baseline="30000" dirty="0" smtClean="0"/>
              <a:t>2</a:t>
            </a:r>
            <a:r>
              <a:rPr lang="en-US" sz="2400" b="1" dirty="0" smtClean="0"/>
              <a:t> = </a:t>
            </a:r>
            <a:r>
              <a:rPr lang="ru-RU" sz="2400" b="1" dirty="0" smtClean="0"/>
              <a:t>Δ</a:t>
            </a:r>
            <a:r>
              <a:rPr lang="en-US" sz="2400" b="1" i="1" dirty="0" smtClean="0"/>
              <a:t>Mc</a:t>
            </a:r>
            <a:r>
              <a:rPr lang="en-US" sz="2400" b="1" baseline="30000" dirty="0" smtClean="0"/>
              <a:t>2</a:t>
            </a:r>
            <a:endParaRPr lang="ru-RU" sz="2400" b="1" baseline="30000" dirty="0" smtClean="0"/>
          </a:p>
          <a:p>
            <a:pPr algn="ctr">
              <a:buNone/>
            </a:pPr>
            <a:endParaRPr lang="ru-RU" sz="2800" baseline="30000" dirty="0" smtClean="0"/>
          </a:p>
          <a:p>
            <a:pPr>
              <a:buNone/>
            </a:pPr>
            <a:r>
              <a:rPr lang="ru-RU" sz="2800" i="1" dirty="0" smtClean="0"/>
              <a:t>   </a:t>
            </a:r>
            <a:r>
              <a:rPr lang="ru-RU" sz="2800" b="1" i="1" dirty="0" smtClean="0"/>
              <a:t>M</a:t>
            </a:r>
            <a:r>
              <a:rPr lang="ru-RU" sz="2800" b="1" baseline="-25000" dirty="0" smtClean="0"/>
              <a:t>A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ru-RU" sz="2800" b="1" dirty="0" smtClean="0"/>
              <a:t> </a:t>
            </a:r>
            <a:r>
              <a:rPr lang="ru-RU" sz="2800" b="1" i="1" dirty="0" smtClean="0"/>
              <a:t>M</a:t>
            </a:r>
            <a:r>
              <a:rPr lang="ru-RU" sz="2800" b="1" baseline="-25000" dirty="0" smtClean="0"/>
              <a:t>B</a:t>
            </a:r>
            <a:r>
              <a:rPr lang="ru-RU" sz="2800" b="1" dirty="0" smtClean="0"/>
              <a:t> –</a:t>
            </a:r>
            <a:r>
              <a:rPr lang="en-US" sz="2800" b="1" dirty="0" err="1" smtClean="0"/>
              <a:t>baslanǵısh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ónimlerdiń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massaları</a:t>
            </a:r>
            <a:r>
              <a:rPr lang="en-US" sz="2800" b="1" dirty="0" smtClean="0"/>
              <a:t>,</a:t>
            </a:r>
            <a:r>
              <a:rPr lang="ru-RU" sz="2800" b="1" dirty="0" smtClean="0"/>
              <a:t>                    </a:t>
            </a:r>
          </a:p>
          <a:p>
            <a:pPr>
              <a:buNone/>
            </a:pPr>
            <a:r>
              <a:rPr lang="ru-RU" sz="2800" b="1" i="1" dirty="0" smtClean="0"/>
              <a:t>	M</a:t>
            </a:r>
            <a:r>
              <a:rPr lang="ru-RU" sz="2800" b="1" baseline="-25000" dirty="0" smtClean="0"/>
              <a:t>C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ru-RU" sz="2800" b="1" dirty="0" smtClean="0"/>
              <a:t> </a:t>
            </a:r>
            <a:r>
              <a:rPr lang="ru-RU" sz="2800" b="1" i="1" dirty="0" smtClean="0"/>
              <a:t>M</a:t>
            </a:r>
            <a:r>
              <a:rPr lang="ru-RU" sz="2800" b="1" baseline="-25000" dirty="0" smtClean="0"/>
              <a:t>D</a:t>
            </a:r>
            <a:r>
              <a:rPr lang="ru-RU" sz="2800" b="1" dirty="0" smtClean="0"/>
              <a:t> –</a:t>
            </a:r>
            <a:r>
              <a:rPr lang="en-US" sz="2800" b="1" dirty="0" err="1" smtClean="0"/>
              <a:t>reakciyanıń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juwmaqlawshı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ónimler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massaları</a:t>
            </a:r>
            <a:r>
              <a:rPr lang="en-US" sz="2800" b="1" dirty="0" smtClean="0"/>
              <a:t>.</a:t>
            </a:r>
            <a:endParaRPr lang="ru-RU" sz="2800" b="1" dirty="0" smtClean="0"/>
          </a:p>
          <a:p>
            <a:pPr>
              <a:buNone/>
            </a:pPr>
            <a:r>
              <a:rPr lang="en-US" sz="2800" b="1" dirty="0" smtClean="0"/>
              <a:t>    </a:t>
            </a:r>
            <a:r>
              <a:rPr lang="en-US" sz="2800" b="1" dirty="0" err="1" smtClean="0"/>
              <a:t>Yadro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reakciyalarında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energiya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shıǵıwı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tómendegishe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keshedi</a:t>
            </a:r>
            <a:r>
              <a:rPr lang="en-US" sz="2800" b="1" dirty="0" smtClean="0"/>
              <a:t> – </a:t>
            </a:r>
            <a:r>
              <a:rPr lang="en-US" sz="2800" b="1" dirty="0" err="1" smtClean="0"/>
              <a:t>ekzotermik</a:t>
            </a:r>
            <a:r>
              <a:rPr lang="ru-RU" sz="2800" b="1" dirty="0" smtClean="0"/>
              <a:t>(</a:t>
            </a:r>
            <a:r>
              <a:rPr lang="ru-RU" sz="2800" b="1" i="1" dirty="0" smtClean="0"/>
              <a:t>Q</a:t>
            </a:r>
            <a:r>
              <a:rPr lang="ru-RU" sz="2800" b="1" dirty="0" smtClean="0"/>
              <a:t> &gt; 0) </a:t>
            </a:r>
            <a:r>
              <a:rPr lang="en-US" sz="2800" b="1" dirty="0" err="1" smtClean="0"/>
              <a:t>yaki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energiya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jutılıwı</a:t>
            </a:r>
            <a:r>
              <a:rPr lang="en-US" sz="2800" b="1" dirty="0" smtClean="0"/>
              <a:t> - </a:t>
            </a:r>
            <a:r>
              <a:rPr lang="en-US" sz="2800" b="1" dirty="0" err="1" smtClean="0"/>
              <a:t>endotermik</a:t>
            </a:r>
            <a:r>
              <a:rPr lang="ru-RU" sz="2800" b="1" dirty="0" smtClean="0"/>
              <a:t>(</a:t>
            </a:r>
            <a:r>
              <a:rPr lang="ru-RU" sz="2800" b="1" i="1" dirty="0" smtClean="0"/>
              <a:t>Q</a:t>
            </a:r>
            <a:r>
              <a:rPr lang="ru-RU" sz="2800" b="1" dirty="0" smtClean="0"/>
              <a:t> &lt; 0). </a:t>
            </a:r>
            <a:endParaRPr lang="ru-RU" sz="2800" dirty="0" smtClean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40" y="171432"/>
            <a:ext cx="8229600" cy="72390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Shınjırlı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yadro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reakciyası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8088" y="1076312"/>
            <a:ext cx="8867824" cy="5610256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endParaRPr lang="en-US" sz="2400" b="1" i="1" dirty="0" smtClean="0"/>
          </a:p>
          <a:p>
            <a:pPr algn="ctr">
              <a:buNone/>
            </a:pPr>
            <a:r>
              <a:rPr lang="en-US" sz="2400" b="1" i="1" dirty="0" err="1" smtClean="0"/>
              <a:t>Qandayda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bir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anıq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reakciya</a:t>
            </a:r>
            <a:r>
              <a:rPr lang="en-US" sz="2400" b="1" i="1" dirty="0" smtClean="0"/>
              <a:t>, </a:t>
            </a:r>
            <a:r>
              <a:rPr lang="en-US" sz="2400" b="1" dirty="0" err="1" smtClean="0"/>
              <a:t>keyinshelli</a:t>
            </a:r>
            <a:r>
              <a:rPr lang="en-US" sz="2400" b="1" dirty="0" smtClean="0"/>
              <a:t> tap </a:t>
            </a:r>
            <a:r>
              <a:rPr lang="en-US" sz="2400" b="1" dirty="0" err="1" smtClean="0"/>
              <a:t>sonday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reakciyanı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keltirip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shıǵarıw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procesi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shınjırlı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yadro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reakciyası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</a:p>
          <a:p>
            <a:pPr algn="ctr">
              <a:buNone/>
            </a:pPr>
            <a:r>
              <a:rPr lang="en-US" sz="2400" b="1" dirty="0" err="1" smtClean="0"/>
              <a:t>Shınjırlı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reakciyanı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ámelge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asırıwda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ajralıp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shıǵıp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atırǵan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zattıń</a:t>
            </a:r>
            <a:r>
              <a:rPr lang="en-US" sz="2400" b="1" dirty="0" smtClean="0"/>
              <a:t> minimal </a:t>
            </a:r>
            <a:r>
              <a:rPr lang="en-US" sz="2400" b="1" dirty="0" err="1" smtClean="0"/>
              <a:t>massası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kritikalıq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massa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</a:p>
          <a:p>
            <a:pPr algn="ctr">
              <a:buNone/>
            </a:pPr>
            <a:r>
              <a:rPr lang="en-US" sz="2800" b="1" dirty="0" err="1" smtClean="0">
                <a:solidFill>
                  <a:srgbClr val="002060"/>
                </a:solidFill>
              </a:rPr>
              <a:t>Shınjırlı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dirty="0" err="1" smtClean="0">
                <a:solidFill>
                  <a:srgbClr val="002060"/>
                </a:solidFill>
              </a:rPr>
              <a:t>yadro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dirty="0" err="1" smtClean="0">
                <a:solidFill>
                  <a:srgbClr val="002060"/>
                </a:solidFill>
              </a:rPr>
              <a:t>reakciyasını</a:t>
            </a:r>
            <a:r>
              <a:rPr lang="en-US" sz="2800" b="1" dirty="0" err="1" smtClean="0"/>
              <a:t>ń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dirty="0" err="1" smtClean="0">
                <a:solidFill>
                  <a:srgbClr val="002060"/>
                </a:solidFill>
              </a:rPr>
              <a:t>júz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dirty="0" err="1" smtClean="0">
                <a:solidFill>
                  <a:srgbClr val="002060"/>
                </a:solidFill>
              </a:rPr>
              <a:t>beriw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dirty="0" err="1" smtClean="0">
                <a:solidFill>
                  <a:srgbClr val="002060"/>
                </a:solidFill>
              </a:rPr>
              <a:t>shartleri</a:t>
            </a:r>
            <a:endParaRPr lang="ru-RU" sz="2800" b="1" dirty="0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ru-RU" sz="2400" dirty="0" smtClean="0"/>
              <a:t>1) </a:t>
            </a:r>
            <a:r>
              <a:rPr lang="en-US" sz="2400" dirty="0" err="1" smtClean="0"/>
              <a:t>Yadro</a:t>
            </a:r>
            <a:r>
              <a:rPr lang="en-US" sz="2400" dirty="0" smtClean="0"/>
              <a:t> </a:t>
            </a:r>
            <a:r>
              <a:rPr lang="en-US" sz="2400" dirty="0" err="1" smtClean="0"/>
              <a:t>reakciyasınıń</a:t>
            </a:r>
            <a:r>
              <a:rPr lang="en-US" sz="2400" dirty="0" smtClean="0"/>
              <a:t> </a:t>
            </a:r>
            <a:r>
              <a:rPr lang="en-US" sz="2400" dirty="0" err="1" smtClean="0"/>
              <a:t>júz</a:t>
            </a:r>
            <a:r>
              <a:rPr lang="en-US" sz="2400" dirty="0" smtClean="0"/>
              <a:t> </a:t>
            </a:r>
            <a:r>
              <a:rPr lang="en-US" sz="2400" dirty="0" err="1" smtClean="0"/>
              <a:t>beriwi</a:t>
            </a:r>
            <a:r>
              <a:rPr lang="en-US" sz="2400" dirty="0" smtClean="0"/>
              <a:t> </a:t>
            </a:r>
            <a:r>
              <a:rPr lang="en-US" sz="2400" dirty="0" err="1" smtClean="0"/>
              <a:t>ushın</a:t>
            </a:r>
            <a:r>
              <a:rPr lang="en-US" sz="2400" dirty="0" smtClean="0"/>
              <a:t> </a:t>
            </a:r>
            <a:r>
              <a:rPr lang="en-US" sz="2400" dirty="0" err="1" smtClean="0"/>
              <a:t>neytron</a:t>
            </a:r>
            <a:r>
              <a:rPr lang="en-US" sz="2400" dirty="0" smtClean="0"/>
              <a:t> </a:t>
            </a:r>
            <a:r>
              <a:rPr lang="en-US" sz="2400" dirty="0" err="1" smtClean="0"/>
              <a:t>tezlikleri</a:t>
            </a:r>
            <a:r>
              <a:rPr lang="en-US" sz="2400" dirty="0" smtClean="0"/>
              <a:t> </a:t>
            </a:r>
            <a:r>
              <a:rPr lang="en-US" sz="2400" dirty="0" err="1" smtClean="0"/>
              <a:t>jetkilikli</a:t>
            </a:r>
            <a:r>
              <a:rPr lang="en-US" sz="2400" dirty="0" smtClean="0"/>
              <a:t> </a:t>
            </a:r>
            <a:r>
              <a:rPr lang="en-US" sz="2400" dirty="0" err="1" smtClean="0"/>
              <a:t>bolıwı</a:t>
            </a:r>
            <a:r>
              <a:rPr lang="en-US" sz="2400" dirty="0" smtClean="0"/>
              <a:t> </a:t>
            </a:r>
            <a:r>
              <a:rPr lang="en-US" sz="2400" dirty="0" err="1" smtClean="0"/>
              <a:t>kerek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</a:p>
          <a:p>
            <a:pPr>
              <a:buNone/>
            </a:pPr>
            <a:r>
              <a:rPr lang="ru-RU" sz="2400" dirty="0" smtClean="0"/>
              <a:t>2) </a:t>
            </a:r>
            <a:r>
              <a:rPr lang="en-US" sz="2400" dirty="0" err="1" smtClean="0"/>
              <a:t>Neytronlardı</a:t>
            </a:r>
            <a:r>
              <a:rPr lang="en-US" sz="2400" dirty="0" smtClean="0"/>
              <a:t> </a:t>
            </a:r>
            <a:r>
              <a:rPr lang="en-US" sz="2400" dirty="0" err="1" smtClean="0"/>
              <a:t>jutatuǵın</a:t>
            </a:r>
            <a:r>
              <a:rPr lang="en-US" sz="2400" dirty="0" smtClean="0"/>
              <a:t> </a:t>
            </a:r>
            <a:r>
              <a:rPr lang="en-US" sz="2400" dirty="0" err="1" smtClean="0"/>
              <a:t>kirispe</a:t>
            </a:r>
            <a:r>
              <a:rPr lang="en-US" sz="2400" dirty="0" smtClean="0"/>
              <a:t> </a:t>
            </a:r>
            <a:r>
              <a:rPr lang="en-US" sz="2400" dirty="0" err="1" smtClean="0"/>
              <a:t>atomları</a:t>
            </a:r>
            <a:r>
              <a:rPr lang="en-US" sz="2400" dirty="0" smtClean="0"/>
              <a:t> </a:t>
            </a:r>
            <a:r>
              <a:rPr lang="en-US" sz="2400" dirty="0" err="1" smtClean="0"/>
              <a:t>joq</a:t>
            </a:r>
            <a:r>
              <a:rPr lang="en-US" sz="2400" dirty="0" smtClean="0"/>
              <a:t> </a:t>
            </a:r>
            <a:r>
              <a:rPr lang="en-US" sz="2400" dirty="0" err="1" smtClean="0"/>
              <a:t>bolıwı</a:t>
            </a:r>
            <a:r>
              <a:rPr lang="en-US" sz="2400" dirty="0" smtClean="0"/>
              <a:t> </a:t>
            </a:r>
            <a:r>
              <a:rPr lang="en-US" sz="2400" dirty="0" err="1" smtClean="0"/>
              <a:t>kerek</a:t>
            </a:r>
            <a:r>
              <a:rPr lang="en-US" sz="2400" dirty="0" smtClean="0"/>
              <a:t>.</a:t>
            </a:r>
          </a:p>
          <a:p>
            <a:pPr>
              <a:buNone/>
            </a:pPr>
            <a:r>
              <a:rPr lang="ru-RU" sz="2400" dirty="0" smtClean="0"/>
              <a:t>3) </a:t>
            </a:r>
            <a:r>
              <a:rPr lang="en-US" sz="2400" dirty="0" err="1" smtClean="0"/>
              <a:t>Shınjırlı</a:t>
            </a:r>
            <a:r>
              <a:rPr lang="en-US" sz="2400" dirty="0" smtClean="0"/>
              <a:t> </a:t>
            </a:r>
            <a:r>
              <a:rPr lang="en-US" sz="2400" dirty="0" err="1" smtClean="0"/>
              <a:t>reakciyanı</a:t>
            </a:r>
            <a:r>
              <a:rPr lang="en-US" sz="2400" dirty="0" smtClean="0"/>
              <a:t> </a:t>
            </a:r>
            <a:r>
              <a:rPr lang="en-US" sz="2400" dirty="0" err="1" smtClean="0"/>
              <a:t>ámelge</a:t>
            </a:r>
            <a:r>
              <a:rPr lang="en-US" sz="2400" dirty="0" smtClean="0"/>
              <a:t> </a:t>
            </a:r>
            <a:r>
              <a:rPr lang="en-US" sz="2400" dirty="0" err="1" smtClean="0"/>
              <a:t>asırıw</a:t>
            </a:r>
            <a:r>
              <a:rPr lang="en-US" sz="2400" dirty="0" smtClean="0"/>
              <a:t> </a:t>
            </a:r>
            <a:r>
              <a:rPr lang="en-US" sz="2400" dirty="0" err="1" smtClean="0"/>
              <a:t>ushın</a:t>
            </a:r>
            <a:r>
              <a:rPr lang="en-US" sz="2400" dirty="0" smtClean="0"/>
              <a:t> </a:t>
            </a:r>
            <a:r>
              <a:rPr lang="en-US" sz="2400" dirty="0" err="1" smtClean="0"/>
              <a:t>kritikalıq</a:t>
            </a:r>
            <a:r>
              <a:rPr lang="en-US" sz="2400" dirty="0" smtClean="0"/>
              <a:t> </a:t>
            </a:r>
            <a:r>
              <a:rPr lang="en-US" sz="2400" dirty="0" err="1" smtClean="0"/>
              <a:t>massaǵa</a:t>
            </a:r>
            <a:r>
              <a:rPr lang="en-US" sz="2400" dirty="0" smtClean="0"/>
              <a:t> </a:t>
            </a:r>
            <a:r>
              <a:rPr lang="en-US" sz="2400" dirty="0" err="1" smtClean="0"/>
              <a:t>iye</a:t>
            </a:r>
            <a:r>
              <a:rPr lang="en-US" sz="2400" dirty="0" smtClean="0"/>
              <a:t> </a:t>
            </a:r>
            <a:r>
              <a:rPr lang="en-US" sz="2400" dirty="0" err="1" smtClean="0"/>
              <a:t>bolǵan</a:t>
            </a:r>
            <a:r>
              <a:rPr lang="en-US" sz="2400" dirty="0" smtClean="0"/>
              <a:t> minimal </a:t>
            </a:r>
            <a:r>
              <a:rPr lang="en-US" sz="2400" dirty="0" err="1" smtClean="0"/>
              <a:t>muǵdardaǵı</a:t>
            </a:r>
            <a:r>
              <a:rPr lang="en-US" sz="2400" dirty="0" smtClean="0"/>
              <a:t> </a:t>
            </a:r>
            <a:r>
              <a:rPr lang="en-US" sz="2400" dirty="0" err="1" smtClean="0"/>
              <a:t>zattıń</a:t>
            </a:r>
            <a:r>
              <a:rPr lang="en-US" sz="2400" dirty="0" smtClean="0"/>
              <a:t> bar </a:t>
            </a:r>
            <a:r>
              <a:rPr lang="en-US" sz="2400" dirty="0" err="1" smtClean="0"/>
              <a:t>bolıwı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71432"/>
            <a:ext cx="8229600" cy="118586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uz-Latn-UZ" sz="4000" b="1" dirty="0" smtClean="0">
                <a:solidFill>
                  <a:schemeClr val="tx1"/>
                </a:solidFill>
              </a:rPr>
              <a:t>Uran ıdırawında júz beretuǵın shınjırlı yadro reakciyası</a:t>
            </a:r>
            <a:endParaRPr lang="ru-RU" sz="4000" b="1" dirty="0" smtClean="0">
              <a:solidFill>
                <a:schemeClr val="tx1"/>
              </a:solidFill>
            </a:endParaRPr>
          </a:p>
        </p:txBody>
      </p:sp>
      <p:pic>
        <p:nvPicPr>
          <p:cNvPr id="5125" name="Picture 5" descr="D:\ВИДЕОЛЕКЦИИ\видеолекция 17\cepnayar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68" y="1428736"/>
            <a:ext cx="7029888" cy="5257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251945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1675" y="458788"/>
                  <a:ext cx="7650163" cy="5849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" y="381000"/>
            <a:ext cx="3700458" cy="1057264"/>
          </a:xfrm>
        </p:spPr>
        <p:txBody>
          <a:bodyPr>
            <a:normAutofit fontScale="47500" lnSpcReduction="20000"/>
          </a:bodyPr>
          <a:lstStyle/>
          <a:p>
            <a:r>
              <a:rPr lang="uz-Latn-UZ" sz="5100" dirty="0" smtClean="0"/>
              <a:t>Kishi tezliktegi neytonlar jutılǵanda, tábiyatta </a:t>
            </a:r>
            <a:endParaRPr lang="ru-RU" sz="5100" dirty="0" smtClean="0"/>
          </a:p>
          <a:p>
            <a:r>
              <a:rPr lang="uz-Latn-UZ" sz="5100" dirty="0" smtClean="0"/>
              <a:t>99,3% -</a:t>
            </a:r>
            <a:r>
              <a:rPr lang="ru-RU" sz="5100" dirty="0" smtClean="0"/>
              <a:t> </a:t>
            </a:r>
            <a:r>
              <a:rPr lang="uz-Latn-UZ" sz="5100" dirty="0" smtClean="0"/>
              <a:t>ıdıramaydı.</a:t>
            </a:r>
            <a:r>
              <a:rPr lang="ru-RU" sz="5100" dirty="0" smtClean="0"/>
              <a:t> </a:t>
            </a:r>
            <a:endParaRPr lang="ru-RU" sz="51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3438" y="214290"/>
            <a:ext cx="4041775" cy="1600200"/>
          </a:xfrm>
        </p:spPr>
        <p:txBody>
          <a:bodyPr>
            <a:normAutofit/>
          </a:bodyPr>
          <a:lstStyle/>
          <a:p>
            <a:r>
              <a:rPr lang="uz-Latn-UZ" dirty="0" smtClean="0"/>
              <a:t>Kishi tezliktegi neytonlar jutılǵanda 0,7% ıdıraydı.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1981200" y="2286000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n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629400" y="1981200"/>
            <a:ext cx="457200" cy="457200"/>
          </a:xfrm>
          <a:prstGeom prst="ellipse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n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643306" y="642918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2" name="Формула" r:id="rId4" imgW="291973" imgH="241195" progId="Equation.3">
                  <p:embed/>
                </p:oleObj>
              </mc:Choice>
              <mc:Fallback>
                <p:oleObj name="Формула" r:id="rId4" imgW="291973" imgH="241195" progId="Equation.3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642918"/>
                        <a:ext cx="914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7929586" y="714356"/>
          <a:ext cx="990600" cy="71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3" name="Формула" r:id="rId6" imgW="330057" imgH="241195" progId="Equation.3">
                  <p:embed/>
                </p:oleObj>
              </mc:Choice>
              <mc:Fallback>
                <p:oleObj name="Формула" r:id="rId6" imgW="330057" imgH="241195" progId="Equation.3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9586" y="714356"/>
                        <a:ext cx="990600" cy="7132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вал 8"/>
          <p:cNvSpPr/>
          <p:nvPr/>
        </p:nvSpPr>
        <p:spPr>
          <a:xfrm>
            <a:off x="1524000" y="4114800"/>
            <a:ext cx="1447800" cy="1447800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U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238</a:t>
            </a:r>
            <a:endParaRPr lang="ru-RU" sz="3200" b="1" dirty="0" smtClean="0">
              <a:solidFill>
                <a:srgbClr val="FF0000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6553200" y="3810000"/>
            <a:ext cx="990600" cy="990600"/>
          </a:xfrm>
          <a:prstGeom prst="ellipse">
            <a:avLst/>
          </a:prstGeom>
          <a:solidFill>
            <a:srgbClr val="00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Kr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6324600" y="3810000"/>
            <a:ext cx="990600" cy="9906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Ba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6172200" y="3581400"/>
            <a:ext cx="1524000" cy="1447800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U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235</a:t>
            </a:r>
            <a:endParaRPr lang="ru-RU" sz="3200" b="1" dirty="0" smtClean="0">
              <a:solidFill>
                <a:srgbClr val="FF0000"/>
              </a:solidFill>
            </a:endParaRPr>
          </a:p>
          <a:p>
            <a:pPr algn="ctr"/>
            <a:endParaRPr lang="ru-RU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412 " pathEditMode="relative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2193 " pathEditMode="relative" ptsTypes="AA">
                                      <p:cBhvr>
                                        <p:cTn id="5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5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500"/>
                            </p:stCondLst>
                            <p:childTnLst>
                              <p:par>
                                <p:cTn id="6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24884E-6 L -0.21667 0.24422 " pathEditMode="relative" ptsTypes="AA">
                                      <p:cBhvr>
                                        <p:cTn id="6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834 0.24422 " pathEditMode="relative" ptsTypes="AA">
                                      <p:cBhvr>
                                        <p:cTn id="7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1" grpId="1" animBg="1"/>
      <p:bldP spid="13" grpId="0" animBg="1"/>
      <p:bldP spid="13" grpId="1" animBg="1"/>
      <p:bldP spid="13" grpId="2" animBg="1"/>
      <p:bldP spid="9" grpId="0" animBg="1"/>
      <p:bldP spid="21" grpId="0" animBg="1"/>
      <p:bldP spid="21" grpId="1" animBg="1"/>
      <p:bldP spid="22" grpId="0" animBg="1"/>
      <p:bldP spid="22" grpId="1" animBg="1"/>
      <p:bldP spid="7" grpId="0" animBg="1"/>
      <p:bldP spid="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540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lvl="0"/>
            <a:r>
              <a:rPr lang="ru-RU" sz="3600" b="1" dirty="0" smtClean="0">
                <a:solidFill>
                  <a:schemeClr val="bg2"/>
                </a:solidFill>
              </a:rPr>
              <a:t/>
            </a:r>
            <a:br>
              <a:rPr lang="ru-RU" sz="3600" b="1" dirty="0" smtClean="0">
                <a:solidFill>
                  <a:schemeClr val="bg2"/>
                </a:solidFill>
              </a:rPr>
            </a:br>
            <a:r>
              <a:rPr lang="uz-Latn-UZ" sz="3600" b="1" dirty="0" smtClean="0">
                <a:solidFill>
                  <a:schemeClr val="tx1"/>
                </a:solidFill>
              </a:rPr>
              <a:t>Úlken tezliktegi neytronlarda</a:t>
            </a:r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(</a:t>
            </a:r>
            <a:r>
              <a:rPr lang="en-US" sz="3600" b="1" i="1" dirty="0" smtClean="0">
                <a:solidFill>
                  <a:schemeClr val="tx1"/>
                </a:solidFill>
                <a:latin typeface="Palatino Linotype" pitchFamily="18" charset="0"/>
              </a:rPr>
              <a:t>v</a:t>
            </a:r>
            <a:r>
              <a:rPr lang="en-US" sz="3600" b="1" i="1" dirty="0" smtClean="0">
                <a:solidFill>
                  <a:schemeClr val="tx1"/>
                </a:solidFill>
                <a:latin typeface="Calibri" pitchFamily="34" charset="0"/>
              </a:rPr>
              <a:t>=</a:t>
            </a:r>
            <a:r>
              <a:rPr lang="ru-RU" sz="3600" b="1" dirty="0" smtClean="0">
                <a:solidFill>
                  <a:schemeClr val="tx1"/>
                </a:solidFill>
              </a:rPr>
              <a:t>10</a:t>
            </a:r>
            <a:r>
              <a:rPr lang="en-US" sz="3600" b="1" baseline="30000" dirty="0" smtClean="0">
                <a:solidFill>
                  <a:schemeClr val="tx1"/>
                </a:solidFill>
              </a:rPr>
              <a:t>7</a:t>
            </a:r>
            <a:r>
              <a:rPr lang="en-US" sz="3600" b="1" dirty="0" smtClean="0">
                <a:solidFill>
                  <a:schemeClr val="tx1"/>
                </a:solidFill>
              </a:rPr>
              <a:t> m/s) </a:t>
            </a:r>
            <a:r>
              <a:rPr lang="uz-Latn-UZ" sz="3600" b="1" dirty="0" smtClean="0">
                <a:solidFill>
                  <a:schemeClr val="tx1"/>
                </a:solidFill>
              </a:rPr>
              <a:t>yadro reakciyası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576" y="1438264"/>
            <a:ext cx="8686824" cy="5038736"/>
          </a:xfrm>
          <a:ln w="38100">
            <a:solidFill>
              <a:srgbClr val="002060"/>
            </a:solidFill>
          </a:ln>
        </p:spPr>
        <p:txBody>
          <a:bodyPr/>
          <a:lstStyle/>
          <a:p>
            <a:pPr>
              <a:buNone/>
            </a:pPr>
            <a:r>
              <a:rPr lang="ru-RU" sz="2800" dirty="0" smtClean="0"/>
              <a:t>     </a:t>
            </a:r>
          </a:p>
          <a:p>
            <a:pPr algn="ctr">
              <a:buNone/>
            </a:pPr>
            <a:r>
              <a:rPr lang="ru-RU" sz="2800" dirty="0" smtClean="0"/>
              <a:t>	</a:t>
            </a:r>
            <a:r>
              <a:rPr lang="uz-Latn-UZ" sz="2600" dirty="0" smtClean="0"/>
              <a:t>Úlken tezliktegi neytonlarǵa tiykarlanǵan reaktorlar islewinde </a:t>
            </a:r>
            <a:r>
              <a:rPr lang="uz-Latn-UZ" sz="2600" i="1" dirty="0" smtClean="0"/>
              <a:t>238-uran yadrosı </a:t>
            </a:r>
            <a:r>
              <a:rPr lang="uz-Latn-UZ" sz="2600" dirty="0" smtClean="0"/>
              <a:t>neytonlardı jutadı hám eki izbe-iz</a:t>
            </a:r>
            <a:r>
              <a:rPr lang="ru-RU" sz="2600" dirty="0" smtClean="0"/>
              <a:t>                </a:t>
            </a:r>
            <a:r>
              <a:rPr lang="el-GR" sz="2600" i="1" dirty="0" smtClean="0">
                <a:latin typeface="Arial Narrow" pitchFamily="34" charset="0"/>
                <a:cs typeface="Andalus" pitchFamily="18" charset="-78"/>
              </a:rPr>
              <a:t>β</a:t>
            </a:r>
            <a:r>
              <a:rPr lang="en-US" i="1" dirty="0" smtClean="0">
                <a:latin typeface="Arial Narrow" pitchFamily="34" charset="0"/>
                <a:cs typeface="Andalus" pitchFamily="18" charset="-78"/>
              </a:rPr>
              <a:t> </a:t>
            </a:r>
            <a:r>
              <a:rPr lang="ru-RU" sz="2600" i="1" dirty="0" smtClean="0"/>
              <a:t>- </a:t>
            </a:r>
            <a:r>
              <a:rPr lang="uz-Latn-UZ" sz="2600" i="1" dirty="0" smtClean="0"/>
              <a:t>ıdıraw</a:t>
            </a:r>
            <a:r>
              <a:rPr lang="uz-Latn-UZ" sz="2600" dirty="0" smtClean="0"/>
              <a:t> arqalı plutoniy yadrosına aylanadı. Pl</a:t>
            </a:r>
            <a:r>
              <a:rPr lang="en-US" sz="2600" dirty="0" smtClean="0"/>
              <a:t>u</a:t>
            </a:r>
            <a:r>
              <a:rPr lang="uz-Latn-UZ" sz="2600" dirty="0" smtClean="0"/>
              <a:t>toniy yadrosı keyinshelli yadro janılǵısı sıpatında isletiledi:</a:t>
            </a:r>
            <a:endParaRPr lang="ru-RU" sz="2600" dirty="0" smtClean="0"/>
          </a:p>
          <a:p>
            <a:endParaRPr lang="ru-RU" dirty="0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966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412" y="4149080"/>
            <a:ext cx="711517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вал 14"/>
          <p:cNvSpPr/>
          <p:nvPr/>
        </p:nvSpPr>
        <p:spPr>
          <a:xfrm>
            <a:off x="4343400" y="3352800"/>
            <a:ext cx="685800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e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457200" y="381000"/>
            <a:ext cx="685800" cy="685800"/>
          </a:xfrm>
          <a:prstGeom prst="ellipse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n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3200400" y="2057400"/>
            <a:ext cx="2514600" cy="2514600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U</a:t>
            </a:r>
            <a:r>
              <a:rPr lang="en-US" sz="4800" b="1" baseline="30000" dirty="0" smtClean="0">
                <a:solidFill>
                  <a:srgbClr val="FF0000"/>
                </a:solidFill>
              </a:rPr>
              <a:t>23</a:t>
            </a:r>
            <a:r>
              <a:rPr lang="ru-RU" sz="4800" b="1" baseline="30000" dirty="0" smtClean="0">
                <a:solidFill>
                  <a:srgbClr val="FF0000"/>
                </a:solidFill>
              </a:rPr>
              <a:t>8</a:t>
            </a:r>
            <a:endParaRPr lang="ru-RU" sz="4800" b="1" dirty="0" smtClean="0">
              <a:solidFill>
                <a:srgbClr val="FF0000"/>
              </a:solidFill>
            </a:endParaRPr>
          </a:p>
          <a:p>
            <a:pPr algn="ctr"/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3124200" y="1905000"/>
            <a:ext cx="2667000" cy="2743200"/>
          </a:xfrm>
          <a:prstGeom prst="ellipse">
            <a:avLst/>
          </a:prstGeom>
          <a:solidFill>
            <a:srgbClr val="00B0F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U</a:t>
            </a:r>
            <a:r>
              <a:rPr lang="en-US" sz="4800" b="1" baseline="30000" dirty="0" smtClean="0">
                <a:solidFill>
                  <a:srgbClr val="FF0000"/>
                </a:solidFill>
              </a:rPr>
              <a:t>23</a:t>
            </a:r>
            <a:r>
              <a:rPr lang="ru-RU" sz="4800" b="1" baseline="30000" dirty="0" smtClean="0">
                <a:solidFill>
                  <a:srgbClr val="FF0000"/>
                </a:solidFill>
              </a:rPr>
              <a:t>9</a:t>
            </a:r>
            <a:endParaRPr lang="ru-RU" sz="4800" b="1" dirty="0" smtClean="0">
              <a:solidFill>
                <a:srgbClr val="FF0000"/>
              </a:solidFill>
            </a:endParaRPr>
          </a:p>
          <a:p>
            <a:pPr algn="ctr"/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4343400" y="3733800"/>
            <a:ext cx="685800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e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3048000" y="1828800"/>
            <a:ext cx="2819400" cy="289560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Np</a:t>
            </a:r>
            <a:r>
              <a:rPr lang="en-US" sz="4800" b="1" baseline="30000" dirty="0" smtClean="0">
                <a:solidFill>
                  <a:srgbClr val="FF0000"/>
                </a:solidFill>
              </a:rPr>
              <a:t>23</a:t>
            </a:r>
            <a:r>
              <a:rPr lang="ru-RU" sz="4800" b="1" baseline="30000" dirty="0" smtClean="0">
                <a:solidFill>
                  <a:srgbClr val="FF0000"/>
                </a:solidFill>
              </a:rPr>
              <a:t>9</a:t>
            </a:r>
            <a:endParaRPr lang="ru-RU" sz="4800" b="1" dirty="0" smtClean="0">
              <a:solidFill>
                <a:srgbClr val="FF0000"/>
              </a:solidFill>
            </a:endParaRPr>
          </a:p>
          <a:p>
            <a:pPr algn="ctr"/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2895600" y="1676400"/>
            <a:ext cx="3124200" cy="3124200"/>
          </a:xfrm>
          <a:prstGeom prst="ellipse">
            <a:avLst/>
          </a:prstGeom>
          <a:solidFill>
            <a:srgbClr val="C00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Pu</a:t>
            </a:r>
            <a:r>
              <a:rPr lang="en-US" sz="6000" b="1" baseline="30000" dirty="0" smtClean="0">
                <a:solidFill>
                  <a:schemeClr val="tx1"/>
                </a:solidFill>
              </a:rPr>
              <a:t>23</a:t>
            </a:r>
            <a:r>
              <a:rPr lang="ru-RU" sz="6000" b="1" baseline="30000" dirty="0" smtClean="0">
                <a:solidFill>
                  <a:schemeClr val="tx1"/>
                </a:solidFill>
              </a:rPr>
              <a:t>9</a:t>
            </a:r>
            <a:endParaRPr lang="ru-RU" sz="6000" b="1" dirty="0" smtClean="0">
              <a:solidFill>
                <a:schemeClr val="tx1"/>
              </a:solidFill>
            </a:endParaRPr>
          </a:p>
          <a:p>
            <a:pPr algn="ctr"/>
            <a:endParaRPr lang="ru-RU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65896E-6 L 0.4 0.388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1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50867E-6 L 0.54583 -0.60486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00" y="-30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64162E-6 L 0.6 0.36624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0" y="18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3" grpId="0" animBg="1"/>
      <p:bldP spid="13" grpId="1" animBg="1"/>
      <p:bldP spid="13" grpId="2" animBg="1"/>
      <p:bldP spid="7" grpId="0" animBg="1"/>
      <p:bldP spid="7" grpId="1" animBg="1"/>
      <p:bldP spid="14" grpId="0" animBg="1"/>
      <p:bldP spid="17" grpId="0" animBg="1"/>
      <p:bldP spid="17" grpId="1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uz-Latn-UZ" sz="4000" b="1" dirty="0" smtClean="0">
                <a:solidFill>
                  <a:schemeClr val="tx1"/>
                </a:solidFill>
              </a:rPr>
              <a:t>L</a:t>
            </a:r>
            <a:r>
              <a:rPr lang="ru-RU" sz="4000" b="1" dirty="0" smtClean="0">
                <a:solidFill>
                  <a:schemeClr val="tx1"/>
                </a:solidFill>
              </a:rPr>
              <a:t>е</a:t>
            </a:r>
            <a:r>
              <a:rPr lang="en-US" sz="4000" b="1" dirty="0" smtClean="0">
                <a:solidFill>
                  <a:schemeClr val="tx1"/>
                </a:solidFill>
              </a:rPr>
              <a:t>k</a:t>
            </a:r>
            <a:r>
              <a:rPr lang="ru-RU" sz="4000" b="1" dirty="0" smtClean="0">
                <a:solidFill>
                  <a:schemeClr val="tx1"/>
                </a:solidFill>
              </a:rPr>
              <a:t>с</a:t>
            </a:r>
            <a:r>
              <a:rPr lang="uz-Latn-UZ" sz="4000" b="1" dirty="0" smtClean="0">
                <a:solidFill>
                  <a:schemeClr val="tx1"/>
                </a:solidFill>
              </a:rPr>
              <a:t>iya</a:t>
            </a:r>
            <a:r>
              <a:rPr lang="ru-RU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</a:rPr>
              <a:t>r</a:t>
            </a:r>
            <a:r>
              <a:rPr lang="ru-RU" sz="4000" b="1" dirty="0" smtClean="0">
                <a:solidFill>
                  <a:schemeClr val="tx1"/>
                </a:solidFill>
              </a:rPr>
              <a:t>е</a:t>
            </a:r>
            <a:r>
              <a:rPr lang="en-US" sz="4000" b="1" dirty="0" smtClean="0">
                <a:solidFill>
                  <a:schemeClr val="tx1"/>
                </a:solidFill>
              </a:rPr>
              <a:t>j</a:t>
            </a:r>
            <a:r>
              <a:rPr lang="ru-RU" sz="4000" b="1" dirty="0" smtClean="0">
                <a:solidFill>
                  <a:schemeClr val="tx1"/>
                </a:solidFill>
              </a:rPr>
              <a:t>е</a:t>
            </a:r>
            <a:r>
              <a:rPr lang="en-US" sz="4000" b="1" dirty="0" err="1" smtClean="0">
                <a:solidFill>
                  <a:schemeClr val="tx1"/>
                </a:solidFill>
              </a:rPr>
              <a:t>si</a:t>
            </a:r>
            <a:endParaRPr lang="ru-RU" sz="40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7776"/>
            <a:ext cx="8229600" cy="5338792"/>
          </a:xfrm>
          <a:ln w="28575">
            <a:solidFill>
              <a:srgbClr val="002060"/>
            </a:solidFill>
          </a:ln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800" b="1" dirty="0" smtClean="0"/>
              <a:t>    </a:t>
            </a:r>
            <a:r>
              <a:rPr lang="ru-RU" sz="2400" b="1" dirty="0" smtClean="0"/>
              <a:t>А</a:t>
            </a:r>
            <a:r>
              <a:rPr lang="en-US" sz="2400" b="1" dirty="0" smtClean="0"/>
              <a:t>t</a:t>
            </a:r>
            <a:r>
              <a:rPr lang="ru-RU" sz="2400" b="1" dirty="0" smtClean="0"/>
              <a:t>о</a:t>
            </a:r>
            <a:r>
              <a:rPr lang="en-US" sz="2400" b="1" dirty="0" smtClean="0"/>
              <a:t>m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dúzilisi</a:t>
            </a:r>
            <a:r>
              <a:rPr lang="en-US" sz="2400" b="1" dirty="0" smtClean="0"/>
              <a:t>.</a:t>
            </a:r>
            <a:endParaRPr lang="ru-RU" sz="2400" b="1" dirty="0" smtClean="0"/>
          </a:p>
          <a:p>
            <a:pPr marL="0" lvl="0" indent="0">
              <a:buNone/>
            </a:pPr>
            <a:r>
              <a:rPr lang="en-US" sz="2400" b="1" dirty="0" smtClean="0"/>
              <a:t>    Atom </a:t>
            </a:r>
            <a:r>
              <a:rPr lang="en-US" sz="2400" b="1" dirty="0" err="1" smtClean="0"/>
              <a:t>yadrosınıń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dúzilisi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</a:p>
          <a:p>
            <a:pPr marL="0" lvl="0" indent="0">
              <a:buNone/>
            </a:pPr>
            <a:r>
              <a:rPr lang="en-US" sz="2400" b="1" dirty="0" smtClean="0"/>
              <a:t>    </a:t>
            </a:r>
            <a:r>
              <a:rPr lang="en-US" sz="2400" b="1" dirty="0" err="1" smtClean="0"/>
              <a:t>Yadronıń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ólshemi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massası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</a:p>
          <a:p>
            <a:pPr marL="0" lvl="0" indent="0">
              <a:buNone/>
            </a:pPr>
            <a:r>
              <a:rPr lang="en-US" sz="2400" b="1" dirty="0" smtClean="0"/>
              <a:t>    </a:t>
            </a:r>
            <a:r>
              <a:rPr lang="en-US" sz="2400" b="1" dirty="0" err="1" smtClean="0"/>
              <a:t>Nuklonlardıń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</a:p>
          <a:p>
            <a:pPr marL="0" lvl="0" indent="0">
              <a:buNone/>
            </a:pPr>
            <a:r>
              <a:rPr lang="en-US" sz="2400" b="1" dirty="0" smtClean="0"/>
              <a:t>    Massa </a:t>
            </a:r>
            <a:r>
              <a:rPr lang="en-US" sz="2400" b="1" dirty="0" err="1" smtClean="0"/>
              <a:t>defekti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baylanıs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marL="0" lvl="0" indent="0">
              <a:buNone/>
            </a:pPr>
            <a:r>
              <a:rPr lang="en-US" sz="2400" b="1" dirty="0" smtClean="0"/>
              <a:t>    </a:t>
            </a:r>
            <a:r>
              <a:rPr lang="en-US" sz="2400" b="1" dirty="0" err="1" smtClean="0"/>
              <a:t>Yadrolıq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marL="0" lvl="0" indent="0">
              <a:buNone/>
            </a:pPr>
            <a:r>
              <a:rPr lang="en-US" sz="2400" b="1" dirty="0" smtClean="0"/>
              <a:t>    </a:t>
            </a:r>
            <a:r>
              <a:rPr lang="en-US" sz="2400" b="1" dirty="0" err="1" smtClean="0"/>
              <a:t>Yadronıń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ıdıraw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reakciyası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sintezi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Radioaktivlik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</a:p>
          <a:p>
            <a:pPr marL="0" lvl="0" indent="0">
              <a:buNone/>
            </a:pPr>
            <a:r>
              <a:rPr lang="en-US" sz="2400" b="1" dirty="0" smtClean="0">
                <a:sym typeface="Symbol"/>
              </a:rPr>
              <a:t>    </a:t>
            </a:r>
            <a:r>
              <a:rPr lang="ru-RU" sz="2400" b="1" dirty="0" smtClean="0">
                <a:sym typeface="Symbol"/>
              </a:rPr>
              <a:t></a:t>
            </a:r>
            <a:r>
              <a:rPr lang="ru-RU" sz="2400" b="1" dirty="0" smtClean="0"/>
              <a:t> </a:t>
            </a:r>
            <a:r>
              <a:rPr lang="uz-Latn-UZ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ru-RU" sz="2400" b="1" dirty="0" smtClean="0">
                <a:sym typeface="Symbol"/>
              </a:rPr>
              <a:t></a:t>
            </a:r>
            <a:r>
              <a:rPr lang="ru-RU" sz="2400" b="1" dirty="0" smtClean="0"/>
              <a:t> - </a:t>
            </a:r>
            <a:r>
              <a:rPr lang="en-US" sz="2400" b="1" dirty="0" err="1" smtClean="0"/>
              <a:t>nurlanıwlar</a:t>
            </a:r>
            <a:r>
              <a:rPr lang="en-US" sz="2400" b="1" dirty="0" smtClean="0"/>
              <a:t>.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457200"/>
            <a:ext cx="8686800" cy="601980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uz-Latn-UZ" b="1" dirty="0" smtClean="0"/>
              <a:t>Basqarılatuǵın yadro ıdıraw reakciyasın táminleytuǵın qurılma </a:t>
            </a:r>
            <a:r>
              <a:rPr lang="uz-Latn-UZ" b="1" i="1" dirty="0" smtClean="0"/>
              <a:t>yadro (atom) reaktorı </a:t>
            </a:r>
            <a:r>
              <a:rPr lang="uz-Latn-UZ" b="1" dirty="0" smtClean="0"/>
              <a:t>dep ataladı.</a:t>
            </a:r>
            <a:endParaRPr lang="ru-RU" dirty="0" smtClean="0"/>
          </a:p>
          <a:p>
            <a:pPr algn="ctr">
              <a:buNone/>
            </a:pPr>
            <a:r>
              <a:rPr lang="ru-RU" dirty="0" smtClean="0"/>
              <a:t> </a:t>
            </a:r>
            <a:r>
              <a:rPr lang="uz-Latn-UZ" sz="2800" dirty="0" smtClean="0"/>
              <a:t>Yadro reaktorınıń tiykarǵı elementleri:</a:t>
            </a: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1.</a:t>
            </a:r>
            <a:r>
              <a:rPr lang="uz-Latn-UZ" sz="2800" dirty="0" smtClean="0"/>
              <a:t> Qorǵaw  qabıǵı: temir, beton.</a:t>
            </a:r>
            <a:r>
              <a:rPr lang="ru-RU" sz="2800" dirty="0" smtClean="0"/>
              <a:t> </a:t>
            </a:r>
          </a:p>
          <a:p>
            <a:pPr>
              <a:buNone/>
            </a:pPr>
            <a:r>
              <a:rPr lang="ru-RU" sz="2800" dirty="0" smtClean="0"/>
              <a:t>2.</a:t>
            </a:r>
            <a:r>
              <a:rPr lang="uz-Latn-UZ" sz="2800" dirty="0" smtClean="0"/>
              <a:t> Yadro janılǵısı.</a:t>
            </a:r>
            <a:r>
              <a:rPr lang="ru-RU" sz="2800" dirty="0" smtClean="0"/>
              <a:t> </a:t>
            </a:r>
          </a:p>
          <a:p>
            <a:pPr>
              <a:buNone/>
            </a:pPr>
            <a:r>
              <a:rPr lang="ru-RU" sz="2800" dirty="0" smtClean="0"/>
              <a:t>3.</a:t>
            </a:r>
            <a:r>
              <a:rPr lang="uz-Latn-UZ" sz="2800" dirty="0" smtClean="0"/>
              <a:t> Issılıq uzatıwshılar: suw, suyıq natriy. </a:t>
            </a: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4.</a:t>
            </a:r>
            <a:r>
              <a:rPr lang="uz-Latn-UZ" sz="2800" dirty="0" smtClean="0"/>
              <a:t> Neytronlardı shashıratıwshı zatlar: berilliy.</a:t>
            </a:r>
            <a:r>
              <a:rPr lang="ru-RU" sz="2800" dirty="0" smtClean="0"/>
              <a:t> </a:t>
            </a:r>
          </a:p>
          <a:p>
            <a:pPr>
              <a:buNone/>
            </a:pPr>
            <a:r>
              <a:rPr lang="ru-RU" sz="2800" dirty="0" smtClean="0"/>
              <a:t>5.</a:t>
            </a:r>
            <a:r>
              <a:rPr lang="uz-Latn-UZ" sz="2800" dirty="0" smtClean="0"/>
              <a:t> Neytronlar tezligin kemeytiriwshi zatlar: awır  </a:t>
            </a:r>
            <a:r>
              <a:rPr lang="ru-RU" sz="2800" dirty="0" smtClean="0"/>
              <a:t>D</a:t>
            </a:r>
            <a:r>
              <a:rPr lang="ru-RU" sz="2800" baseline="-25000" dirty="0" smtClean="0"/>
              <a:t>2</a:t>
            </a:r>
            <a:r>
              <a:rPr lang="ru-RU" sz="2800" dirty="0" smtClean="0"/>
              <a:t>O, </a:t>
            </a:r>
            <a:r>
              <a:rPr lang="uz-Latn-UZ" sz="2800" dirty="0" smtClean="0"/>
              <a:t>grafit</a:t>
            </a:r>
            <a:r>
              <a:rPr lang="ru-RU" sz="2800" dirty="0" smtClean="0"/>
              <a:t>. </a:t>
            </a:r>
          </a:p>
          <a:p>
            <a:pPr>
              <a:buNone/>
            </a:pPr>
            <a:r>
              <a:rPr lang="ru-RU" sz="2800" dirty="0" smtClean="0"/>
              <a:t>6.</a:t>
            </a:r>
            <a:r>
              <a:rPr lang="uz-Latn-UZ" sz="2800" dirty="0" smtClean="0"/>
              <a:t> Neytronlardı jutıwshı zatlar: kadmiy, b</a:t>
            </a:r>
            <a:r>
              <a:rPr lang="en-US" sz="2800" dirty="0" smtClean="0"/>
              <a:t>o</a:t>
            </a:r>
            <a:r>
              <a:rPr lang="uz-Latn-UZ" sz="2800" dirty="0" smtClean="0"/>
              <a:t>r.</a:t>
            </a:r>
            <a:r>
              <a:rPr lang="ru-RU" sz="2800" dirty="0" smtClean="0"/>
              <a:t>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9552" y="171432"/>
            <a:ext cx="8415384" cy="72390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lvl="0" algn="ctr"/>
            <a:r>
              <a:rPr lang="ru-RU" sz="4000" b="1" dirty="0" smtClean="0">
                <a:solidFill>
                  <a:schemeClr val="bg2"/>
                </a:solidFill>
              </a:rPr>
              <a:t/>
            </a:r>
            <a:br>
              <a:rPr lang="ru-RU" sz="4000" b="1" dirty="0" smtClean="0">
                <a:solidFill>
                  <a:schemeClr val="bg2"/>
                </a:solidFill>
              </a:rPr>
            </a:br>
            <a:r>
              <a:rPr lang="uz-Latn-UZ" sz="4000" b="1" dirty="0" smtClean="0">
                <a:solidFill>
                  <a:schemeClr val="tx1"/>
                </a:solidFill>
              </a:rPr>
              <a:t>Termoyadro reakciyaları</a:t>
            </a:r>
            <a:r>
              <a:rPr lang="ru-RU" sz="4000" b="1" dirty="0" smtClean="0">
                <a:solidFill>
                  <a:schemeClr val="tx1"/>
                </a:solidFill>
              </a:rPr>
              <a:t>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576" y="990600"/>
            <a:ext cx="8686824" cy="556260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dirty="0" smtClean="0"/>
              <a:t>   </a:t>
            </a:r>
          </a:p>
          <a:p>
            <a:pPr algn="ctr">
              <a:buNone/>
            </a:pPr>
            <a:r>
              <a:rPr lang="ru-RU" sz="2800" b="1" dirty="0" smtClean="0"/>
              <a:t>	</a:t>
            </a:r>
            <a:r>
              <a:rPr lang="uz-Latn-UZ" sz="2800" b="1" dirty="0" smtClean="0"/>
              <a:t>Termoyadro reakciyaları – </a:t>
            </a:r>
          </a:p>
          <a:p>
            <a:pPr algn="ctr">
              <a:buNone/>
            </a:pPr>
            <a:r>
              <a:rPr lang="uz-Latn-UZ" sz="2800" b="1" dirty="0" smtClean="0"/>
              <a:t>bul úlken tempereturalarda </a:t>
            </a:r>
            <a:r>
              <a:rPr lang="ru-RU" sz="2800" b="1" dirty="0" smtClean="0"/>
              <a:t>(</a:t>
            </a:r>
            <a:r>
              <a:rPr lang="uz-Latn-UZ" sz="2800" b="1" dirty="0" smtClean="0"/>
              <a:t>shama menen </a:t>
            </a:r>
            <a:r>
              <a:rPr lang="ru-RU" sz="2800" b="1" i="1" dirty="0" smtClean="0"/>
              <a:t>10</a:t>
            </a:r>
            <a:r>
              <a:rPr lang="ru-RU" sz="2800" b="1" i="1" baseline="30000" dirty="0" smtClean="0"/>
              <a:t>8</a:t>
            </a:r>
            <a:r>
              <a:rPr lang="ru-RU" sz="2800" b="1" i="1" dirty="0" smtClean="0"/>
              <a:t>–10</a:t>
            </a:r>
            <a:r>
              <a:rPr lang="ru-RU" sz="2800" b="1" i="1" baseline="30000" dirty="0" smtClean="0"/>
              <a:t>9</a:t>
            </a:r>
            <a:r>
              <a:rPr lang="ru-RU" sz="2800" b="1" i="1" dirty="0" smtClean="0"/>
              <a:t> К</a:t>
            </a:r>
            <a:r>
              <a:rPr lang="ru-RU" sz="2800" b="1" dirty="0" smtClean="0"/>
              <a:t>) </a:t>
            </a:r>
            <a:endParaRPr lang="uz-Latn-UZ" sz="2800" b="1" dirty="0" smtClean="0"/>
          </a:p>
          <a:p>
            <a:pPr algn="ctr">
              <a:buNone/>
            </a:pPr>
            <a:r>
              <a:rPr lang="uz-Latn-UZ" sz="2800" b="1" dirty="0" smtClean="0"/>
              <a:t>jeńil yadrolardıń qosılıwı.</a:t>
            </a:r>
            <a:r>
              <a:rPr lang="ru-RU" sz="2800" b="1" dirty="0" smtClean="0"/>
              <a:t> </a:t>
            </a:r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dirty="0" smtClean="0"/>
          </a:p>
          <a:p>
            <a:pPr algn="ctr">
              <a:buNone/>
            </a:pPr>
            <a:r>
              <a:rPr lang="ru-RU" dirty="0" smtClean="0"/>
              <a:t>    </a:t>
            </a:r>
            <a:r>
              <a:rPr lang="ru-RU" sz="2800" i="1" dirty="0" smtClean="0"/>
              <a:t>1</a:t>
            </a:r>
            <a:r>
              <a:rPr lang="uz-Latn-UZ" sz="2800" i="1" dirty="0" smtClean="0"/>
              <a:t> gr</a:t>
            </a:r>
            <a:r>
              <a:rPr lang="ru-RU" sz="2800" dirty="0" smtClean="0"/>
              <a:t> </a:t>
            </a:r>
            <a:r>
              <a:rPr lang="uz-Latn-UZ" sz="2800" dirty="0" smtClean="0"/>
              <a:t>geliydi (sintez) ajratıwda</a:t>
            </a:r>
            <a:r>
              <a:rPr lang="ru-RU" sz="2800" dirty="0" smtClean="0"/>
              <a:t>  </a:t>
            </a:r>
            <a:r>
              <a:rPr lang="ru-RU" sz="2800" i="1" dirty="0" smtClean="0"/>
              <a:t>4,2·10</a:t>
            </a:r>
            <a:r>
              <a:rPr lang="ru-RU" sz="2800" i="1" baseline="30000" dirty="0" smtClean="0"/>
              <a:t>11</a:t>
            </a:r>
            <a:r>
              <a:rPr lang="ru-RU" sz="2800" i="1" dirty="0" smtClean="0"/>
              <a:t> </a:t>
            </a:r>
            <a:r>
              <a:rPr lang="uz-Latn-UZ" sz="2800" i="1" dirty="0" smtClean="0"/>
              <a:t>J</a:t>
            </a:r>
            <a:r>
              <a:rPr lang="ru-RU" sz="2800" dirty="0" smtClean="0"/>
              <a:t>, </a:t>
            </a:r>
            <a:r>
              <a:rPr lang="ru-RU" sz="2800" i="1" dirty="0" smtClean="0"/>
              <a:t>10 </a:t>
            </a:r>
            <a:r>
              <a:rPr lang="uz-Latn-UZ" sz="2800" i="1" dirty="0" smtClean="0"/>
              <a:t>tonna</a:t>
            </a:r>
            <a:r>
              <a:rPr lang="ru-RU" sz="2800" i="1" dirty="0" smtClean="0"/>
              <a:t> </a:t>
            </a:r>
            <a:r>
              <a:rPr lang="uz-Latn-UZ" sz="2800" dirty="0" smtClean="0"/>
              <a:t>dizel janılǵısın jaǵıwda ajralıp shıǵatuǵın energiyaǵa ekvivalent energiya ajraladı.</a:t>
            </a:r>
            <a:r>
              <a:rPr lang="ru-RU" sz="2800" dirty="0" smtClean="0"/>
              <a:t> </a:t>
            </a:r>
          </a:p>
          <a:p>
            <a:pPr>
              <a:buNone/>
            </a:pPr>
            <a:endParaRPr lang="ru-RU" b="1" dirty="0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9393" name="Object 1"/>
          <p:cNvGraphicFramePr>
            <a:graphicFrameLocks noChangeAspect="1"/>
          </p:cNvGraphicFramePr>
          <p:nvPr/>
        </p:nvGraphicFramePr>
        <p:xfrm>
          <a:off x="1585896" y="3248024"/>
          <a:ext cx="6087979" cy="90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6" name="Формула" r:id="rId4" imgW="1714500" imgH="241300" progId="Equation.3">
                  <p:embed/>
                </p:oleObj>
              </mc:Choice>
              <mc:Fallback>
                <p:oleObj name="Формула" r:id="rId4" imgW="1714500" imgH="241300" progId="Equation.3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896" y="3248024"/>
                        <a:ext cx="6087979" cy="9048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/>
          <p:cNvSpPr txBox="1">
            <a:spLocks/>
          </p:cNvSpPr>
          <p:nvPr/>
        </p:nvSpPr>
        <p:spPr>
          <a:xfrm>
            <a:off x="6572264" y="3357562"/>
            <a:ext cx="1071570" cy="581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MeV</a:t>
            </a:r>
            <a:endParaRPr kumimoji="0" lang="ru-RU" sz="2400" i="1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32"/>
            <a:ext cx="8229600" cy="609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uz-Latn-UZ" sz="4000" b="1" dirty="0" smtClean="0">
                <a:solidFill>
                  <a:schemeClr val="tx1"/>
                </a:solidFill>
              </a:rPr>
              <a:t>Termoyadro reakciyası</a:t>
            </a:r>
            <a:endParaRPr lang="ru-RU" sz="4000" b="1" dirty="0" smtClean="0">
              <a:solidFill>
                <a:schemeClr val="tx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61162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2163" y="998538"/>
                  <a:ext cx="7740650" cy="5400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261920"/>
            <a:ext cx="8839200" cy="6424648"/>
          </a:xfrm>
          <a:ln w="28575">
            <a:solidFill>
              <a:srgbClr val="002060"/>
            </a:solidFill>
          </a:ln>
        </p:spPr>
        <p:txBody>
          <a:bodyPr/>
          <a:lstStyle/>
          <a:p>
            <a:pPr algn="ctr">
              <a:buNone/>
            </a:pPr>
            <a:r>
              <a:rPr lang="uz-Latn-UZ" sz="2800" b="1" dirty="0" smtClean="0"/>
              <a:t>Quyashta termoyadro reakciyaları, shama menen, eki termoyadro cikllarınan biri kórinisinde keshedi:</a:t>
            </a:r>
            <a:endParaRPr lang="ru-RU" sz="2800" b="1" dirty="0" smtClean="0"/>
          </a:p>
          <a:p>
            <a:pPr>
              <a:buNone/>
            </a:pPr>
            <a:r>
              <a:rPr lang="ru-RU" b="1" dirty="0" smtClean="0"/>
              <a:t> </a:t>
            </a:r>
          </a:p>
          <a:p>
            <a:pPr>
              <a:buNone/>
            </a:pPr>
            <a:r>
              <a:rPr lang="uz-Latn-UZ" sz="2800" b="1" dirty="0" smtClean="0"/>
              <a:t>Proton-protonlı cikl kórinisinde.</a:t>
            </a:r>
            <a:endParaRPr lang="ru-RU" sz="2800" b="1" dirty="0" smtClean="0"/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uz-Latn-UZ" sz="2800" b="1" dirty="0" smtClean="0"/>
              <a:t>Uglerod – azotlı cikl.</a:t>
            </a:r>
            <a:endParaRPr lang="ru-RU" sz="2800" dirty="0" smtClean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1441" name="Object 1"/>
          <p:cNvGraphicFramePr>
            <a:graphicFrameLocks noChangeAspect="1"/>
          </p:cNvGraphicFramePr>
          <p:nvPr/>
        </p:nvGraphicFramePr>
        <p:xfrm>
          <a:off x="319064" y="2705096"/>
          <a:ext cx="864576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58" name="Формула" r:id="rId4" imgW="3975100" imgH="355600" progId="Equation.3">
                  <p:embed/>
                </p:oleObj>
              </mc:Choice>
              <mc:Fallback>
                <p:oleObj name="Формула" r:id="rId4" imgW="3975100" imgH="355600" progId="Equation.3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64" y="2705096"/>
                        <a:ext cx="8645769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152400" y="4343400"/>
          <a:ext cx="8913934" cy="1723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59" name="Формула" r:id="rId6" imgW="3619500" imgH="711200" progId="Equation.3">
                  <p:embed/>
                </p:oleObj>
              </mc:Choice>
              <mc:Fallback>
                <p:oleObj name="Формула" r:id="rId6" imgW="3619500" imgH="711200" progId="Equation.3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343400"/>
                        <a:ext cx="8913934" cy="17231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285741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188" y="458788"/>
                  <a:ext cx="7470775" cy="5761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340010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00" y="508000"/>
                  <a:ext cx="7620000" cy="584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5" y="928688"/>
            <a:ext cx="8270875" cy="5594350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Font typeface="Arial" charset="0"/>
              <a:buNone/>
              <a:defRPr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Font typeface="Arial" charset="0"/>
              <a:buNone/>
              <a:defRPr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lvl="0" algn="just">
              <a:buNone/>
              <a:defRPr/>
            </a:pPr>
            <a:r>
              <a:rPr lang="en-US" sz="2000" b="1" dirty="0" smtClean="0"/>
              <a:t>6.</a:t>
            </a:r>
            <a:r>
              <a:rPr lang="ru-RU" sz="2000" b="1" dirty="0" smtClean="0"/>
              <a:t> </a:t>
            </a:r>
            <a:r>
              <a:rPr lang="en-US" sz="2000" b="1" dirty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000" b="1" dirty="0" err="1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uz-Latn-UZ" sz="2000" b="1" dirty="0">
                <a:ln w="1905"/>
                <a:solidFill>
                  <a:prstClr val="black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</a:t>
            </a:r>
            <a:r>
              <a:rPr lang="en-US" sz="2000" b="1" dirty="0">
                <a:solidFill>
                  <a:prstClr val="black"/>
                </a:solidFill>
              </a:rPr>
              <a:t>"</a:t>
            </a:r>
            <a:r>
              <a:rPr lang="en-US" sz="2000" b="1" dirty="0" err="1">
                <a:solidFill>
                  <a:prstClr val="black"/>
                </a:solidFill>
              </a:rPr>
              <a:t>Fizika</a:t>
            </a:r>
            <a:r>
              <a:rPr lang="en-US" sz="2000" b="1" dirty="0">
                <a:solidFill>
                  <a:prstClr val="black"/>
                </a:solidFill>
              </a:rPr>
              <a:t> I </a:t>
            </a:r>
            <a:r>
              <a:rPr lang="en-US" sz="2000" b="1" dirty="0" err="1">
                <a:solidFill>
                  <a:prstClr val="black"/>
                </a:solidFill>
              </a:rPr>
              <a:t>kursı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boyınsha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prezentaciyalıq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multimedialı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shınıǵıwlar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toplamı</a:t>
            </a:r>
            <a:r>
              <a:rPr lang="en-US" sz="2000" b="1" dirty="0">
                <a:solidFill>
                  <a:prstClr val="black"/>
                </a:solidFill>
              </a:rPr>
              <a:t>“</a:t>
            </a:r>
            <a:r>
              <a:rPr lang="uz-Latn-UZ" sz="2000" b="1" dirty="0">
                <a:solidFill>
                  <a:prstClr val="black"/>
                </a:solidFill>
              </a:rPr>
              <a:t>.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uz-Latn-UZ" sz="2000" b="1" dirty="0">
                <a:solidFill>
                  <a:prstClr val="black"/>
                </a:solidFill>
              </a:rPr>
              <a:t>E</a:t>
            </a:r>
            <a:r>
              <a:rPr lang="en-US" sz="2000" b="1" dirty="0" err="1">
                <a:solidFill>
                  <a:prstClr val="black"/>
                </a:solidFill>
              </a:rPr>
              <a:t>lektron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oqıw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qollanba</a:t>
            </a:r>
            <a:r>
              <a:rPr lang="en-US" sz="2000" b="1" dirty="0">
                <a:solidFill>
                  <a:prstClr val="black"/>
                </a:solidFill>
              </a:rPr>
              <a:t>. </a:t>
            </a:r>
            <a:r>
              <a:rPr lang="en-US" sz="2000" b="1" dirty="0" err="1">
                <a:solidFill>
                  <a:prstClr val="black"/>
                </a:solidFill>
              </a:rPr>
              <a:t>Nókis</a:t>
            </a:r>
            <a:r>
              <a:rPr lang="uz-Latn-UZ" sz="2000" b="1" dirty="0">
                <a:solidFill>
                  <a:prstClr val="black"/>
                </a:solidFill>
              </a:rPr>
              <a:t>.</a:t>
            </a:r>
            <a:r>
              <a:rPr lang="en-US" sz="2000" b="1" dirty="0">
                <a:solidFill>
                  <a:prstClr val="black"/>
                </a:solidFill>
              </a:rPr>
              <a:t> 2022 </a:t>
            </a:r>
            <a:r>
              <a:rPr lang="uz-Latn-UZ" sz="2000" b="1" dirty="0">
                <a:solidFill>
                  <a:prstClr val="black"/>
                </a:solidFill>
              </a:rPr>
              <a:t>j</a:t>
            </a:r>
            <a:r>
              <a:rPr lang="en-US" sz="2000" b="1" dirty="0">
                <a:solidFill>
                  <a:prstClr val="black"/>
                </a:solidFill>
              </a:rPr>
              <a:t>. </a:t>
            </a:r>
            <a:r>
              <a:rPr lang="en-US" sz="2000" b="1" dirty="0" err="1">
                <a:solidFill>
                  <a:prstClr val="black"/>
                </a:solidFill>
              </a:rPr>
              <a:t>O‘zR</a:t>
            </a:r>
            <a:r>
              <a:rPr lang="en-US" sz="2000" b="1" dirty="0">
                <a:solidFill>
                  <a:prstClr val="black"/>
                </a:solidFill>
              </a:rPr>
              <a:t> OO‘MTV 20</a:t>
            </a:r>
            <a:r>
              <a:rPr lang="uz-Latn-UZ" sz="2000" b="1" dirty="0">
                <a:solidFill>
                  <a:prstClr val="black"/>
                </a:solidFill>
              </a:rPr>
              <a:t>2</a:t>
            </a:r>
            <a:r>
              <a:rPr lang="en-US" sz="2000" b="1" dirty="0">
                <a:solidFill>
                  <a:prstClr val="black"/>
                </a:solidFill>
              </a:rPr>
              <a:t>1.</a:t>
            </a:r>
            <a:r>
              <a:rPr lang="uz-Latn-UZ" sz="2000" b="1" dirty="0">
                <a:solidFill>
                  <a:prstClr val="black"/>
                </a:solidFill>
              </a:rPr>
              <a:t>31</a:t>
            </a:r>
            <a:r>
              <a:rPr lang="en-US" sz="2000" b="1" dirty="0">
                <a:solidFill>
                  <a:prstClr val="black"/>
                </a:solidFill>
              </a:rPr>
              <a:t>.0</a:t>
            </a:r>
            <a:r>
              <a:rPr lang="uz-Latn-UZ" sz="2000" b="1" dirty="0">
                <a:solidFill>
                  <a:prstClr val="black"/>
                </a:solidFill>
              </a:rPr>
              <a:t>5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dagi</a:t>
            </a:r>
            <a:r>
              <a:rPr lang="en-US" sz="2000" b="1" dirty="0">
                <a:solidFill>
                  <a:prstClr val="black"/>
                </a:solidFill>
              </a:rPr>
              <a:t> “</a:t>
            </a:r>
            <a:r>
              <a:rPr lang="uz-Latn-UZ" sz="2000" b="1" dirty="0">
                <a:solidFill>
                  <a:prstClr val="black"/>
                </a:solidFill>
              </a:rPr>
              <a:t>2</a:t>
            </a:r>
            <a:r>
              <a:rPr lang="en-US" sz="2000" b="1" dirty="0">
                <a:solidFill>
                  <a:prstClr val="black"/>
                </a:solidFill>
              </a:rPr>
              <a:t>3</a:t>
            </a:r>
            <a:r>
              <a:rPr lang="uz-Latn-UZ" sz="2000" b="1" dirty="0">
                <a:solidFill>
                  <a:prstClr val="black"/>
                </a:solidFill>
              </a:rPr>
              <a:t>7</a:t>
            </a:r>
            <a:r>
              <a:rPr lang="en-US" sz="2000" b="1" dirty="0">
                <a:solidFill>
                  <a:prstClr val="black"/>
                </a:solidFill>
              </a:rPr>
              <a:t>”-</a:t>
            </a:r>
            <a:r>
              <a:rPr lang="en-US" sz="2000" b="1" dirty="0" err="1">
                <a:solidFill>
                  <a:prstClr val="black"/>
                </a:solidFill>
              </a:rPr>
              <a:t>sonli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prstClr val="black"/>
                </a:solidFill>
              </a:rPr>
              <a:t>buyrug‘i</a:t>
            </a:r>
            <a:r>
              <a:rPr lang="en-US" sz="2000" b="1" dirty="0">
                <a:solidFill>
                  <a:prstClr val="black"/>
                </a:solidFill>
              </a:rPr>
              <a:t>.</a:t>
            </a:r>
            <a:endParaRPr lang="ru-RU" sz="2000" dirty="0">
              <a:solidFill>
                <a:prstClr val="black"/>
              </a:solidFill>
            </a:endParaRPr>
          </a:p>
          <a:p>
            <a:pPr algn="just">
              <a:buFont typeface="Arial" charset="0"/>
              <a:buNone/>
              <a:defRPr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Font typeface="Arial" charset="0"/>
              <a:buNone/>
              <a:defRPr/>
            </a:pPr>
            <a:endParaRPr lang="ru-RU" sz="2000" b="1" dirty="0"/>
          </a:p>
          <a:p>
            <a:pPr>
              <a:buFont typeface="Arial" charset="0"/>
              <a:buNone/>
              <a:defRPr/>
            </a:pPr>
            <a:endParaRPr lang="ru-RU" sz="2400" dirty="0" smtClean="0"/>
          </a:p>
          <a:p>
            <a:pPr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62966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1484784"/>
            <a:ext cx="82809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https://phet.colorado.edu/en/simulation/</a:t>
            </a:r>
            <a:r>
              <a:rPr lang="uz-Latn-UZ" sz="3200" dirty="0">
                <a:hlinkClick r:id="rId2"/>
              </a:rPr>
              <a:t>legacy</a:t>
            </a:r>
            <a:r>
              <a:rPr lang="en-US" sz="3200" dirty="0" smtClean="0">
                <a:hlinkClick r:id="rId2"/>
              </a:rPr>
              <a:t>/</a:t>
            </a:r>
            <a:r>
              <a:rPr lang="uz-Latn-UZ" sz="3200" dirty="0" smtClean="0">
                <a:hlinkClick r:id="rId2"/>
              </a:rPr>
              <a:t>alpha-decay</a:t>
            </a:r>
            <a:endParaRPr lang="uz-Latn-UZ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409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5" t="51306" r="29722" b="14552"/>
          <a:stretch/>
        </p:blipFill>
        <p:spPr bwMode="auto">
          <a:xfrm>
            <a:off x="1262091" y="2708920"/>
            <a:ext cx="6547809" cy="346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5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62966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1484784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https://phet.colorado.edu/en/simulation/</a:t>
            </a:r>
            <a:r>
              <a:rPr lang="uz-Latn-UZ" sz="3200" dirty="0">
                <a:hlinkClick r:id="rId2"/>
              </a:rPr>
              <a:t>legacy</a:t>
            </a:r>
            <a:r>
              <a:rPr lang="en-US" sz="3200" dirty="0" smtClean="0">
                <a:hlinkClick r:id="rId2"/>
              </a:rPr>
              <a:t>/</a:t>
            </a:r>
            <a:r>
              <a:rPr lang="uz-Latn-UZ" sz="3200" dirty="0" smtClean="0">
                <a:hlinkClick r:id="rId2"/>
              </a:rPr>
              <a:t>beta-decay</a:t>
            </a:r>
            <a:endParaRPr lang="uz-Latn-UZ" sz="3200" dirty="0"/>
          </a:p>
          <a:p>
            <a:endParaRPr lang="en-US" sz="3200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4" t="40816" r="12019" b="6401"/>
          <a:stretch/>
        </p:blipFill>
        <p:spPr bwMode="auto">
          <a:xfrm>
            <a:off x="1187624" y="2678177"/>
            <a:ext cx="6696744" cy="3600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95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920"/>
            <a:ext cx="8229600" cy="90488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uz-Latn-UZ" sz="3200" b="1" dirty="0" smtClean="0">
                <a:solidFill>
                  <a:schemeClr val="tx1"/>
                </a:solidFill>
              </a:rPr>
              <a:t>Tomsonnıń </a:t>
            </a:r>
            <a:r>
              <a:rPr lang="uz-Latn-UZ" sz="3200" b="1" dirty="0">
                <a:solidFill>
                  <a:schemeClr val="tx1"/>
                </a:solidFill>
              </a:rPr>
              <a:t>atom modeli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br>
              <a:rPr lang="ru-RU" sz="3200" b="1" dirty="0" smtClean="0">
                <a:solidFill>
                  <a:schemeClr val="tx1"/>
                </a:solidFill>
              </a:rPr>
            </a:br>
            <a:r>
              <a:rPr lang="ru-RU" sz="3200" b="1" dirty="0" smtClean="0">
                <a:solidFill>
                  <a:schemeClr val="tx1"/>
                </a:solidFill>
              </a:rPr>
              <a:t>«</a:t>
            </a:r>
            <a:r>
              <a:rPr lang="uz-Latn-UZ" sz="3200" b="1" dirty="0" smtClean="0">
                <a:solidFill>
                  <a:schemeClr val="tx1"/>
                </a:solidFill>
              </a:rPr>
              <a:t>Kishmi</a:t>
            </a:r>
            <a:r>
              <a:rPr lang="en-US" sz="3200" b="1" dirty="0" err="1" smtClean="0">
                <a:solidFill>
                  <a:schemeClr val="tx1"/>
                </a:solidFill>
              </a:rPr>
              <a:t>sh</a:t>
            </a:r>
            <a:r>
              <a:rPr lang="uz-Latn-UZ" sz="3200" b="1" dirty="0" smtClean="0">
                <a:solidFill>
                  <a:schemeClr val="tx1"/>
                </a:solidFill>
              </a:rPr>
              <a:t>li keks</a:t>
            </a:r>
            <a:r>
              <a:rPr lang="ru-RU" sz="3200" b="1" dirty="0" smtClean="0">
                <a:solidFill>
                  <a:schemeClr val="tx1"/>
                </a:solidFill>
              </a:rPr>
              <a:t>» (1903</a:t>
            </a:r>
            <a:r>
              <a:rPr lang="uz-Latn-UZ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j</a:t>
            </a:r>
            <a:r>
              <a:rPr lang="ru-RU" sz="3200" b="1" dirty="0" smtClean="0">
                <a:solidFill>
                  <a:schemeClr val="tx1"/>
                </a:solidFill>
              </a:rPr>
              <a:t>)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228576" y="1828800"/>
            <a:ext cx="4724400" cy="46482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685776" y="3048000"/>
            <a:ext cx="685800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838176" y="3429000"/>
            <a:ext cx="381000" cy="1588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838176" y="4343400"/>
            <a:ext cx="685800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990576" y="4648200"/>
            <a:ext cx="381000" cy="1588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1828776" y="2362200"/>
            <a:ext cx="685800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2490776" y="3790952"/>
            <a:ext cx="723904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3124176" y="2362200"/>
            <a:ext cx="685800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752576" y="5257800"/>
            <a:ext cx="685800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352776" y="4876800"/>
            <a:ext cx="685800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3886176" y="3505200"/>
            <a:ext cx="685800" cy="685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671752" y="4152904"/>
            <a:ext cx="381000" cy="1588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038576" y="3810000"/>
            <a:ext cx="381000" cy="1588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486144" y="5238760"/>
            <a:ext cx="381000" cy="1588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981176" y="2667000"/>
            <a:ext cx="381000" cy="1588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1947848" y="5600712"/>
            <a:ext cx="381000" cy="1588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3276576" y="2743200"/>
            <a:ext cx="381000" cy="1588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Крест 20"/>
          <p:cNvSpPr/>
          <p:nvPr/>
        </p:nvSpPr>
        <p:spPr>
          <a:xfrm>
            <a:off x="1600176" y="35052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Крест 21"/>
          <p:cNvSpPr/>
          <p:nvPr/>
        </p:nvSpPr>
        <p:spPr>
          <a:xfrm>
            <a:off x="1142976" y="25146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Крест 22"/>
          <p:cNvSpPr/>
          <p:nvPr/>
        </p:nvSpPr>
        <p:spPr>
          <a:xfrm>
            <a:off x="2590776" y="29718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Крест 23"/>
          <p:cNvSpPr/>
          <p:nvPr/>
        </p:nvSpPr>
        <p:spPr>
          <a:xfrm>
            <a:off x="1828776" y="44196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Крест 24"/>
          <p:cNvSpPr/>
          <p:nvPr/>
        </p:nvSpPr>
        <p:spPr>
          <a:xfrm>
            <a:off x="990576" y="52578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Крест 25"/>
          <p:cNvSpPr/>
          <p:nvPr/>
        </p:nvSpPr>
        <p:spPr>
          <a:xfrm>
            <a:off x="2666976" y="56388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Крест 26"/>
          <p:cNvSpPr/>
          <p:nvPr/>
        </p:nvSpPr>
        <p:spPr>
          <a:xfrm>
            <a:off x="2819376" y="46482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Крест 27"/>
          <p:cNvSpPr/>
          <p:nvPr/>
        </p:nvSpPr>
        <p:spPr>
          <a:xfrm>
            <a:off x="4114776" y="44958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Крест 28"/>
          <p:cNvSpPr/>
          <p:nvPr/>
        </p:nvSpPr>
        <p:spPr>
          <a:xfrm>
            <a:off x="3428976" y="32004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Крест 29"/>
          <p:cNvSpPr/>
          <p:nvPr/>
        </p:nvSpPr>
        <p:spPr>
          <a:xfrm>
            <a:off x="2438376" y="1905000"/>
            <a:ext cx="533400" cy="533400"/>
          </a:xfrm>
          <a:prstGeom prst="plus">
            <a:avLst>
              <a:gd name="adj" fmla="val 42910"/>
            </a:avLst>
          </a:prstGeom>
          <a:solidFill>
            <a:srgbClr val="FF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5024440" y="1981192"/>
            <a:ext cx="3890985" cy="34163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z-Latn-UZ" sz="2400" b="1" dirty="0" smtClean="0"/>
              <a:t>Atom</a:t>
            </a:r>
            <a:r>
              <a:rPr lang="ru-RU" sz="2400" b="1" dirty="0" smtClean="0"/>
              <a:t>, </a:t>
            </a:r>
            <a:r>
              <a:rPr lang="uz-Latn-UZ" sz="2400" b="1" dirty="0" smtClean="0"/>
              <a:t>radiusı shama menen   </a:t>
            </a:r>
            <a:r>
              <a:rPr lang="ru-RU" sz="2400" b="1" dirty="0" smtClean="0"/>
              <a:t>   </a:t>
            </a:r>
            <a:r>
              <a:rPr lang="ru-RU" sz="2400" b="1" i="1" dirty="0" smtClean="0"/>
              <a:t>10</a:t>
            </a:r>
            <a:r>
              <a:rPr lang="ru-RU" sz="2400" b="1" i="1" baseline="30000" dirty="0" smtClean="0"/>
              <a:t>–10</a:t>
            </a:r>
            <a:r>
              <a:rPr lang="ru-RU" sz="2400" b="1" i="1" dirty="0" smtClean="0"/>
              <a:t> </a:t>
            </a:r>
            <a:r>
              <a:rPr lang="en-US" sz="2400" b="1" i="1" dirty="0" smtClean="0"/>
              <a:t>m</a:t>
            </a:r>
            <a:r>
              <a:rPr lang="ru-RU" sz="2400" b="1" i="1" dirty="0" smtClean="0"/>
              <a:t> </a:t>
            </a:r>
            <a:r>
              <a:rPr lang="uz-Latn-UZ" sz="2400" b="1" dirty="0" smtClean="0"/>
              <a:t>bolǵan shar tárizli kórinistegi elektr neytral sistemanı oylaydı.</a:t>
            </a:r>
            <a:r>
              <a:rPr lang="ru-RU" sz="2400" b="1" dirty="0" smtClean="0"/>
              <a:t>  </a:t>
            </a:r>
          </a:p>
          <a:p>
            <a:pPr algn="ctr"/>
            <a:r>
              <a:rPr lang="uz-Latn-UZ" sz="2400" b="1" dirty="0" smtClean="0"/>
              <a:t>Atomnıń oń zaryadı shar kólemi boyınsha bir tegis bólistirilge</a:t>
            </a:r>
            <a:r>
              <a:rPr lang="en-US" sz="2400" b="1" dirty="0" smtClean="0"/>
              <a:t>n</a:t>
            </a:r>
            <a:r>
              <a:rPr lang="uz-Latn-UZ" sz="2400" b="1" dirty="0" smtClean="0"/>
              <a:t>, teris zaryadlar bolsa oń zaryadlar aralıǵında jaylasqan boladı.</a:t>
            </a:r>
            <a:r>
              <a:rPr lang="ru-RU" sz="2400" b="1" dirty="0" smtClean="0"/>
              <a:t>   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500"/>
                            </p:stCondLst>
                            <p:childTnLst>
                              <p:par>
                                <p:cTn id="1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000"/>
                            </p:stCondLst>
                            <p:childTnLst>
                              <p:par>
                                <p:cTn id="1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500"/>
                            </p:stCondLst>
                            <p:childTnLst>
                              <p:par>
                                <p:cTn id="1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62966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1484784"/>
            <a:ext cx="82809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https://phet.colorado.edu/en/simulation/</a:t>
            </a:r>
            <a:r>
              <a:rPr lang="uz-Latn-UZ" sz="3200" dirty="0">
                <a:hlinkClick r:id="rId2"/>
              </a:rPr>
              <a:t>legacy</a:t>
            </a:r>
            <a:r>
              <a:rPr lang="en-US" sz="3200" dirty="0" smtClean="0">
                <a:hlinkClick r:id="rId2"/>
              </a:rPr>
              <a:t>/</a:t>
            </a:r>
            <a:r>
              <a:rPr lang="uz-Latn-UZ" sz="3200" dirty="0" smtClean="0">
                <a:hlinkClick r:id="rId2"/>
              </a:rPr>
              <a:t>nuclear-fission</a:t>
            </a:r>
            <a:endParaRPr lang="uz-Latn-UZ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3" t="41239" r="8010" b="3633"/>
          <a:stretch/>
        </p:blipFill>
        <p:spPr bwMode="auto">
          <a:xfrm>
            <a:off x="1223628" y="2852936"/>
            <a:ext cx="6624736" cy="33123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95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088" y="171432"/>
            <a:ext cx="4524400" cy="9144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uz-Latn-UZ" sz="3600" b="1" dirty="0" smtClean="0">
                <a:solidFill>
                  <a:schemeClr val="tx1"/>
                </a:solidFill>
              </a:rPr>
              <a:t>Rezerford tájiriybesi</a:t>
            </a:r>
            <a:endParaRPr lang="ru-RU" sz="3600" b="1" dirty="0">
              <a:solidFill>
                <a:schemeClr val="tx1"/>
              </a:solidFill>
            </a:endParaRPr>
          </a:p>
        </p:txBody>
      </p:sp>
      <p:pic>
        <p:nvPicPr>
          <p:cNvPr id="45058" name="Picture 2" descr="6-1-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D6"/>
              </a:clrFrom>
              <a:clrTo>
                <a:srgbClr val="FFFFD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347776"/>
            <a:ext cx="5114928" cy="2900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933952" y="171432"/>
            <a:ext cx="3981472" cy="600164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/>
              <a:t>K </a:t>
            </a:r>
            <a:r>
              <a:rPr lang="uz-Latn-UZ" sz="2400" b="1" dirty="0" smtClean="0"/>
              <a:t>qo</a:t>
            </a:r>
            <a:r>
              <a:rPr lang="en-US" sz="2400" b="1" dirty="0" err="1" smtClean="0"/>
              <a:t>rǵası</a:t>
            </a:r>
            <a:r>
              <a:rPr lang="uz-Latn-UZ" sz="2400" b="1" dirty="0" smtClean="0"/>
              <a:t>n konteyneri i</a:t>
            </a:r>
            <a:r>
              <a:rPr lang="en-US" sz="2400" b="1" dirty="0" err="1" smtClean="0"/>
              <a:t>sh</a:t>
            </a:r>
            <a:r>
              <a:rPr lang="uz-Latn-UZ" sz="2400" b="1" dirty="0" smtClean="0"/>
              <a:t>ine ornatılǵan radioaktiv derekten</a:t>
            </a:r>
            <a:r>
              <a:rPr lang="ru-RU" sz="2400" b="1" dirty="0" smtClean="0"/>
              <a:t> </a:t>
            </a:r>
          </a:p>
          <a:p>
            <a:pPr algn="ctr"/>
            <a:r>
              <a:rPr lang="ru-RU" sz="2400" b="1" dirty="0" smtClean="0"/>
              <a:t> </a:t>
            </a:r>
            <a:r>
              <a:rPr lang="ru-RU" sz="2400" b="1" i="1" dirty="0" smtClean="0"/>
              <a:t>α</a:t>
            </a:r>
            <a:r>
              <a:rPr lang="ru-RU" sz="2400" b="1" dirty="0" smtClean="0"/>
              <a:t> – </a:t>
            </a:r>
            <a:r>
              <a:rPr lang="uz-Latn-UZ" sz="2400" b="1" dirty="0" smtClean="0"/>
              <a:t>bóleksheler</a:t>
            </a:r>
            <a:r>
              <a:rPr lang="ru-RU" sz="2400" b="1" dirty="0" smtClean="0"/>
              <a:t> </a:t>
            </a:r>
            <a:r>
              <a:rPr lang="ru-RU" sz="2400" b="1" i="1" dirty="0" smtClean="0"/>
              <a:t> Ф </a:t>
            </a:r>
            <a:r>
              <a:rPr lang="uz-Latn-UZ" sz="2400" b="1" dirty="0" smtClean="0"/>
              <a:t>j</a:t>
            </a:r>
            <a:r>
              <a:rPr lang="en-US" sz="2400" b="1" dirty="0" smtClean="0"/>
              <a:t>u</a:t>
            </a:r>
            <a:r>
              <a:rPr lang="uz-Latn-UZ" sz="2400" b="1" dirty="0" smtClean="0"/>
              <a:t>qa metall qaǵaz (folga) ǵa baǵıtlan</a:t>
            </a:r>
            <a:r>
              <a:rPr lang="en-US" sz="2400" b="1" dirty="0" smtClean="0"/>
              <a:t>d</a:t>
            </a:r>
            <a:r>
              <a:rPr lang="uz-Latn-UZ" sz="2400" b="1" dirty="0" smtClean="0"/>
              <a:t>ı</a:t>
            </a:r>
            <a:r>
              <a:rPr lang="en-US" sz="2400" b="1" dirty="0" smtClean="0"/>
              <a:t>r</a:t>
            </a:r>
            <a:r>
              <a:rPr lang="uz-Latn-UZ" sz="2400" b="1" dirty="0" smtClean="0"/>
              <a:t>ılǵan.</a:t>
            </a:r>
            <a:endParaRPr lang="ru-RU" sz="2400" b="1" dirty="0" smtClean="0"/>
          </a:p>
          <a:p>
            <a:pPr algn="ctr"/>
            <a:r>
              <a:rPr lang="uz-Latn-UZ" sz="2400" b="1" dirty="0" smtClean="0"/>
              <a:t>Shashıraǵan bóleksheler, úlken tezliktegi zaryadlanǵan bóleksheler urılıwında jaqtırtılatuǵın, sulfid kadmiy kristall qatlamı menen qaplanǵan</a:t>
            </a:r>
            <a:r>
              <a:rPr lang="ru-RU" sz="2400" b="1" dirty="0" smtClean="0"/>
              <a:t> </a:t>
            </a:r>
          </a:p>
          <a:p>
            <a:pPr algn="ctr"/>
            <a:r>
              <a:rPr lang="ru-RU" sz="2400" b="1" i="1" dirty="0" smtClean="0"/>
              <a:t>Э</a:t>
            </a:r>
            <a:r>
              <a:rPr lang="ru-RU" sz="2400" b="1" dirty="0" smtClean="0"/>
              <a:t> </a:t>
            </a:r>
            <a:r>
              <a:rPr lang="uz-Latn-UZ" sz="2400" b="1" dirty="0" smtClean="0"/>
              <a:t>ekranǵa kelip túsedi. Ekrandaǵı jaqtılıq ushqını</a:t>
            </a:r>
            <a:r>
              <a:rPr lang="ru-RU" sz="2400" b="1" dirty="0" smtClean="0"/>
              <a:t>  </a:t>
            </a:r>
          </a:p>
          <a:p>
            <a:pPr algn="ctr"/>
            <a:r>
              <a:rPr lang="ru-RU" sz="2400" b="1" i="1" dirty="0" smtClean="0"/>
              <a:t>M</a:t>
            </a:r>
            <a:r>
              <a:rPr lang="ru-RU" sz="2400" b="1" dirty="0" smtClean="0"/>
              <a:t> </a:t>
            </a:r>
            <a:r>
              <a:rPr lang="uz-Latn-UZ" sz="2400" b="1" dirty="0" smtClean="0"/>
              <a:t>mikroskop arqalı kóz </a:t>
            </a:r>
            <a:r>
              <a:rPr lang="en-US" sz="2400" b="1" dirty="0" smtClean="0"/>
              <a:t>b</a:t>
            </a:r>
            <a:r>
              <a:rPr lang="uz-Latn-UZ" sz="2400" b="1" dirty="0" smtClean="0"/>
              <a:t>enen baqlanǵan.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4282" y="4180344"/>
            <a:ext cx="4433912" cy="267765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z-Latn-UZ" sz="2400" b="1" dirty="0" smtClean="0"/>
              <a:t>Rezerford tájiriybesinde,</a:t>
            </a:r>
            <a:endParaRPr lang="ru-RU" sz="2400" b="1" dirty="0" smtClean="0"/>
          </a:p>
          <a:p>
            <a:pPr algn="ctr"/>
            <a:r>
              <a:rPr lang="ru-RU" sz="2400" b="1" dirty="0" smtClean="0"/>
              <a:t>α</a:t>
            </a:r>
            <a:r>
              <a:rPr lang="en-US" sz="2400" b="1" dirty="0" smtClean="0"/>
              <a:t> </a:t>
            </a:r>
            <a:r>
              <a:rPr lang="ru-RU" sz="2400" b="1" dirty="0" smtClean="0"/>
              <a:t>- </a:t>
            </a:r>
            <a:r>
              <a:rPr lang="uz-Latn-UZ" sz="2400" b="1" dirty="0" smtClean="0"/>
              <a:t>bóleksheler shashırawın baqlaw, bóleksheler dástesiniń baslanǵısh baǵıtına salıstırǵanda</a:t>
            </a:r>
            <a:r>
              <a:rPr lang="ru-RU" sz="2400" b="1" dirty="0" smtClean="0"/>
              <a:t>  </a:t>
            </a:r>
            <a:r>
              <a:rPr lang="ru-RU" sz="2400" b="1" i="1" dirty="0" err="1" smtClean="0"/>
              <a:t>φ</a:t>
            </a:r>
            <a:r>
              <a:rPr lang="ru-RU" sz="2400" b="1" dirty="0" smtClean="0"/>
              <a:t> </a:t>
            </a:r>
            <a:r>
              <a:rPr lang="uz-Latn-UZ" sz="2400" b="1" dirty="0" smtClean="0"/>
              <a:t>hár qıylı múyesh astında ótkiziw imkanı bar edi.</a:t>
            </a:r>
            <a:r>
              <a:rPr lang="ru-RU" sz="2400" b="1" dirty="0" smtClean="0"/>
              <a:t> 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9552" y="171432"/>
            <a:ext cx="8229600" cy="838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uz-Latn-UZ" sz="3600" b="1" dirty="0" smtClean="0">
                <a:solidFill>
                  <a:schemeClr val="tx1"/>
                </a:solidFill>
              </a:rPr>
              <a:t>Yadrolarda </a:t>
            </a:r>
            <a:r>
              <a:rPr lang="el-GR" sz="3600" b="1" dirty="0" smtClean="0">
                <a:solidFill>
                  <a:schemeClr val="tx1"/>
                </a:solidFill>
              </a:rPr>
              <a:t>α</a:t>
            </a:r>
            <a:r>
              <a:rPr lang="uz-Cyrl-UZ" sz="3600" b="1" dirty="0" smtClean="0">
                <a:solidFill>
                  <a:schemeClr val="tx1"/>
                </a:solidFill>
              </a:rPr>
              <a:t> </a:t>
            </a:r>
            <a:r>
              <a:rPr lang="ru-RU" sz="3600" b="1" dirty="0" smtClean="0">
                <a:solidFill>
                  <a:schemeClr val="tx1"/>
                </a:solidFill>
              </a:rPr>
              <a:t>–</a:t>
            </a:r>
            <a:r>
              <a:rPr lang="uz-Latn-UZ" sz="3600" b="1" dirty="0" smtClean="0">
                <a:solidFill>
                  <a:schemeClr val="tx1"/>
                </a:solidFill>
              </a:rPr>
              <a:t>bólekshelerdiń shashırawı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5386392" y="3519488"/>
            <a:ext cx="762000" cy="7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724400" y="2895600"/>
            <a:ext cx="2057400" cy="2057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267200" y="2438400"/>
            <a:ext cx="2971800" cy="297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810000" y="1981200"/>
            <a:ext cx="3886200" cy="3886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5562600" y="27432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638800" y="47244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7010400" y="32766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4191000" y="4191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181600" y="1905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629400" y="54102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858000" y="2286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657600" y="3429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648200" y="54864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341436" y="4785852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41436" y="2804160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341436" y="3749177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4572000" y="2667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5105400" y="51816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5334000" y="2286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4114800" y="3429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6248400" y="50292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7010400" y="42672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1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1.63737E-6 C 0.06684 -1.63737E-6 0.11667 0.06707 0.11667 0.14986 C 0.11667 0.23243 0.06684 0.29972 0.00625 0.29972 C -0.05486 0.29972 -0.10417 0.23243 -0.10417 0.14986 C -0.10417 0.06707 -0.05486 -1.63737E-6 0.00625 -1.63737E-6 Z " pathEditMode="relative" rAng="0" ptsTypes="fffff">
                                      <p:cBhvr>
                                        <p:cTn id="1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9306E-7 C -0.06198 -7.49306E-7 -0.1125 -0.06429 -0.11267 -0.14408 C -0.1125 -0.2234 -0.06181 -0.28816 -2.77778E-7 -0.28816 C 0.06198 -0.28816 0.11198 -0.22363 0.11198 -0.14408 C 0.11198 -0.06452 0.06181 -7.49306E-7 -2.77778E-7 -7.49306E-7 Z " pathEditMode="relative" rAng="10800000" ptsTypes="fffff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22 0.00393 C 0.02865 0.11956 -0.01805 0.24283 -0.10295 0.27706 C -0.18767 0.3136 -0.27899 0.24722 -0.30625 0.13182 C -0.33368 0.01572 -0.2868 -0.10708 -0.20225 -0.14223 C -0.11718 -0.17785 -0.02586 -0.11263 0.00122 0.00393 Z " pathEditMode="relative" rAng="4358087" ptsTypes="fffff">
                                      <p:cBhvr>
                                        <p:cTn id="1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" y="64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-3.79278E-6 C -0.02569 -0.11401 0.0224 -0.23381 0.10747 -0.26804 C 0.19236 -0.30319 0.28229 -0.23797 0.30816 -0.12396 C 0.33438 -0.00994 0.28611 0.10986 0.20104 0.14408 C 0.11615 0.17877 0.02622 0.11379 0 -3.79278E-6 Z " pathEditMode="relative" rAng="15193477" ptsTypes="fffff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" y="-6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-0.00185 C 0.10521 -0.04139 0.2217 0.04949 0.25139 0.20074 C 0.28108 0.35153 0.21285 0.50625 0.09966 0.54579 C -0.01389 0.58534 -0.13003 0.49445 -0.15972 0.34367 C -0.18923 0.19242 -0.12152 0.0377 -0.00798 -0.00185 Z " pathEditMode="relative" rAng="-879614" ptsTypes="fffff">
                                      <p:cBhvr>
                                        <p:cTn id="13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27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25 0.00231 C 0.08958 0.1073 0.09687 0.28677 0.01875 0.40217 C -0.0592 0.51804 -0.19445 0.52659 -0.2816 0.4209 C -0.36927 0.31637 -0.37604 0.13668 -0.29809 0.0215 C -0.21979 -0.09459 -0.08507 -0.10292 0.00225 0.00231 Z " pathEditMode="relative" rAng="2526477" ptsTypes="fffff">
                                      <p:cBhvr>
                                        <p:cTn id="13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" y="21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1203 C -0.09045 0.07655 -0.2224 0.04417 -0.2875 -0.08395 C -0.3533 -0.20976 -0.32657 -0.3846 -0.22882 -0.47317 C -0.13229 -0.56175 -0.00122 -0.52983 0.06475 -0.40102 C 0.12951 -0.27428 0.10312 -0.10014 0.00625 -0.01203 Z " pathEditMode="relative" rAng="8749526" ptsTypes="fffff">
                                      <p:cBhvr>
                                        <p:cTn id="13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-23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61111E-6 -4.99537E-6 C -0.10105 -0.07238 -0.13976 -0.24375 -0.08403 -0.38043 C -0.02969 -0.51757 0.09878 -0.56706 0.20173 -0.49283 C 0.30295 -0.41859 0.33993 -0.24907 0.28472 -0.11378 C 0.22864 0.02336 0.10173 0.07401 3.61111E-6 -4.99537E-6 Z " pathEditMode="relative" rAng="12515349" ptsTypes="fffff">
                                      <p:cBhvr>
                                        <p:cTn id="14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-2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55556E-7 1.00833E-6 C 0.01806 -0.15032 0.12847 -0.25254 0.2441 -0.22711 C 0.36024 -0.20143 0.43941 -0.05782 0.42083 0.09251 C 0.40208 0.24329 0.29253 0.34505 0.17639 0.31892 C 0.06024 0.29394 -0.0191 0.15009 5.55556E-7 1.00833E-6 Z " pathEditMode="relative" rAng="-4834613" ptsTypes="fffff">
                                      <p:cBhvr>
                                        <p:cTn id="14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4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1267 0.00555 C -0.04809 0.11794 -0.14409 0.17206 -0.22673 0.12604 C -0.30937 0.08002 -0.34774 -0.04949 -0.31232 -0.16189 C -0.27691 -0.27452 -0.1809 -0.3284 -0.09826 -0.28238 C -0.01545 -0.23636 0.02275 -0.10708 -0.01267 0.00555 Z " pathEditMode="relative" rAng="6765671" ptsTypes="fffff">
                                      <p:cBhvr>
                                        <p:cTn id="1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" y="-84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-3.55227E-6 C 0.08855 -0.02012 0.17292 0.0569 0.18733 0.17207 C 0.20174 0.28631 0.1408 0.39593 0.05209 0.41559 C -0.03698 0.43548 -0.12083 0.35847 -0.13524 0.24353 C -0.14965 0.12882 -0.08923 0.01989 -3.33333E-6 -3.55227E-6 Z " pathEditMode="relative" rAng="-567740" ptsTypes="fffff">
                                      <p:cBhvr>
                                        <p:cTn id="1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0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-8.0481E-7 C 0.0684 -0.07794 0.17083 -0.06845 0.2283 0.02012 C 0.28646 0.10962 0.27691 0.24538 0.20885 0.3247 C 0.1401 0.40241 0.03784 0.39316 -0.01962 0.30435 C -0.07743 0.21439 -0.06841 0.07817 3.33333E-6 -8.0481E-7 Z " pathEditMode="relative" rAng="-2436595" ptsTypes="fffff">
                                      <p:cBhvr>
                                        <p:cTn id="1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" y="162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25 -0.01133 C 0.02639 -0.12951 0.11493 -0.20005 0.19896 -0.16883 C 0.28316 -0.13853 0.33142 -0.01665 0.30677 0.1006 C 0.28246 0.21901 0.19479 0.28885 0.10989 0.25809 C 0.02621 0.2271 -0.02223 0.10731 0.00225 -0.01133 Z " pathEditMode="relative" rAng="-4469901" ptsTypes="fffff">
                                      <p:cBhvr>
                                        <p:cTn id="15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" y="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573 0.00185 C -0.08646 -0.02914 -0.14427 -0.14709 -0.1224 -0.25995 C -0.10087 -0.37442 -0.00868 -0.44218 0.08333 -0.41073 C 0.175 -0.38021 0.23212 -0.26249 0.21094 -0.1494 C 0.18958 -0.03492 0.09757 0.03261 0.00573 0.00185 Z " pathEditMode="relative" rAng="11644179" ptsTypes="fffff">
                                      <p:cBhvr>
                                        <p:cTn id="15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" y="-20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1094 0.00578 C -0.09549 0.05296 -0.19271 0.00277 -0.22812 -0.10731 C -0.26181 -0.21763 -0.22014 -0.34552 -0.1349 -0.3927 C -0.04931 -0.44011 0.04774 -0.38923 0.08247 -0.27914 C 0.11667 -0.16952 0.07465 -0.04186 -0.01094 0.00578 Z " pathEditMode="relative" rAng="9443103" ptsTypes="fffff">
                                      <p:cBhvr>
                                        <p:cTn id="15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" y="-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6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16281E-7 L 1.15833 4.16281E-7 " pathEditMode="relative" ptsTypes="AA">
                                      <p:cBhvr>
                                        <p:cTn id="15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9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1406 0.01018 0.42812 0.02059 0.6276 -0.02035 C 0.82708 -0.06128 1.10208 -0.20837 1.19687 -0.24583 " pathEditMode="relative" ptsTypes="aaA">
                                      <p:cBhvr>
                                        <p:cTn id="16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162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62535E-6 C 0.06736 -0.00255 0.29982 -0.01874 0.40312 -0.01481 C 0.50642 -0.01087 0.6434 -0.02544 0.62014 0.02405 C 0.59687 0.07354 0.36823 0.21831 0.26302 0.28284 C 0.15764 0.34736 0.07066 0.38228 -0.01077 0.41188 " pathEditMode="relative" rAng="0" ptsTypes="aaaaa">
                                      <p:cBhvr>
                                        <p:cTn id="163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" y="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2" grpId="0" animBg="1"/>
      <p:bldP spid="24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76" y="171432"/>
            <a:ext cx="8777336" cy="990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uz-Latn-UZ" sz="3600" b="1" dirty="0" smtClean="0">
                <a:solidFill>
                  <a:schemeClr val="tx1"/>
                </a:solidFill>
              </a:rPr>
              <a:t>Rezerfordtıń atom planetar modeli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576" y="1257288"/>
            <a:ext cx="4267224" cy="5295912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marL="352425" indent="-352425">
              <a:buFont typeface="+mj-lt"/>
              <a:buAutoNum type="arabicPeriod"/>
            </a:pPr>
            <a:r>
              <a:rPr lang="uz-Latn-UZ" sz="2400" b="1" dirty="0" smtClean="0">
                <a:solidFill>
                  <a:schemeClr val="tx1"/>
                </a:solidFill>
              </a:rPr>
              <a:t>Atomınıń oraylarında atomnıń derlik bárshe massası jıynalǵan, oń zaryadlanǵan yadrosı jaylasqan.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marL="352425" indent="-352425">
              <a:buFont typeface="+mj-lt"/>
              <a:buAutoNum type="arabicPeriod"/>
            </a:pPr>
            <a:r>
              <a:rPr lang="uz-Latn-UZ" sz="2400" b="1" dirty="0" smtClean="0">
                <a:solidFill>
                  <a:schemeClr val="tx1"/>
                </a:solidFill>
              </a:rPr>
              <a:t>Ulıwma atom </a:t>
            </a:r>
            <a:r>
              <a:rPr lang="en-US" sz="2400" b="1" dirty="0" err="1" smtClean="0">
                <a:solidFill>
                  <a:schemeClr val="tx1"/>
                </a:solidFill>
              </a:rPr>
              <a:t>elektro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uz-Latn-UZ" sz="2400" b="1" dirty="0" smtClean="0">
                <a:solidFill>
                  <a:schemeClr val="tx1"/>
                </a:solidFill>
              </a:rPr>
              <a:t>neytral esaplanadı.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marL="352425" indent="-352425">
              <a:buFont typeface="+mj-lt"/>
              <a:buAutoNum type="arabicPeriod"/>
            </a:pPr>
            <a:r>
              <a:rPr lang="uz-Latn-UZ" sz="2400" b="1" dirty="0" smtClean="0">
                <a:solidFill>
                  <a:schemeClr val="tx1"/>
                </a:solidFill>
              </a:rPr>
              <a:t>Yadro átirapında, planetalarǵa uqsas, yadronıń </a:t>
            </a:r>
            <a:r>
              <a:rPr lang="en-US" sz="2400" b="1" dirty="0" err="1" smtClean="0">
                <a:solidFill>
                  <a:schemeClr val="tx1"/>
                </a:solidFill>
              </a:rPr>
              <a:t>Kulon</a:t>
            </a:r>
            <a:r>
              <a:rPr lang="uz-Latn-UZ" sz="2400" b="1" dirty="0" smtClean="0">
                <a:solidFill>
                  <a:schemeClr val="tx1"/>
                </a:solidFill>
              </a:rPr>
              <a:t> kúshi tásirinde, elektronlar aylanbalı háreketlenedi.</a:t>
            </a:r>
            <a:r>
              <a:rPr lang="ru-RU" sz="2400" b="1" dirty="0" smtClean="0">
                <a:solidFill>
                  <a:schemeClr val="tx1"/>
                </a:solidFill>
              </a:rPr>
              <a:t>  </a:t>
            </a:r>
            <a:endParaRPr lang="ru-RU" sz="2400" b="1" dirty="0"/>
          </a:p>
        </p:txBody>
      </p:sp>
      <p:sp>
        <p:nvSpPr>
          <p:cNvPr id="4" name="Овал 3"/>
          <p:cNvSpPr/>
          <p:nvPr/>
        </p:nvSpPr>
        <p:spPr>
          <a:xfrm>
            <a:off x="6248400" y="3810000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 rot="2417783">
            <a:off x="6134042" y="2076834"/>
            <a:ext cx="762000" cy="43806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 rot="18817051">
            <a:off x="6206979" y="1952237"/>
            <a:ext cx="762000" cy="44221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300872" y="1905000"/>
            <a:ext cx="762000" cy="464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 rot="5033245">
            <a:off x="6225336" y="2092382"/>
            <a:ext cx="762000" cy="4010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553200" y="18288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4953000" y="57912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8001000" y="54864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458200" y="3810000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8.14061E-7 C 0.02847 0.0821 0.04653 0.20606 0.04653 0.34343 C 0.04653 0.48104 0.02847 0.60453 2.22222E-6 0.68779 C -0.02847 0.60453 -0.04653 0.48104 -0.04653 0.34343 C -0.04653 0.20606 -0.02847 0.0821 2.22222E-6 -8.14061E-7 Z " pathEditMode="relative" rAng="5400000" ptsTypes="fffff">
                                      <p:cBhvr>
                                        <p:cTn id="1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35985E-6 C -0.06215 -0.02613 -0.13958 -0.0902 -0.21128 -0.18085 C -0.28333 -0.27058 -0.33593 -0.36957 -0.35989 -0.45167 C -0.2967 -0.4253 -0.21961 -0.36101 -0.14774 -0.27082 C -0.07586 -0.18039 -0.02291 -0.08164 -3.33333E-6 1.35985E-6 Z " pathEditMode="relative" rAng="13401483" ptsTypes="fffff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" y="-22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93987E-6 C 0.01528 -0.0851 0.05816 -0.18894 0.12188 -0.28584 C 0.18507 -0.38297 0.25695 -0.4549 0.31806 -0.48704 C 0.30209 -0.4024 0.25903 -0.29787 0.19549 -0.2005 C 0.13195 -0.10314 0.06111 -0.03214 -0.00017 -4.93987E-6 Z " pathEditMode="relative" rAng="-24539687" ptsTypes="fffff">
                                      <p:cBhvr>
                                        <p:cTn id="1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-24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855 C -0.05174 0.03747 -0.13039 0.07216 -0.22014 0.08326 C -0.3092 0.09529 -0.39236 0.08187 -0.44914 0.04973 C -0.39757 0.00347 -0.31945 -0.03168 -0.22952 -0.04417 C -0.13976 -0.05573 -0.05747 -0.0407 -0.00139 -0.00855 Z " pathEditMode="relative" rAng="10467372" ptsTypes="fffff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76" y="171432"/>
            <a:ext cx="4986366" cy="685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uz-Latn-UZ" sz="3600" b="1" dirty="0" smtClean="0">
                <a:solidFill>
                  <a:schemeClr val="tx1"/>
                </a:solidFill>
              </a:rPr>
              <a:t>Atom yadrosınıń dúzilisi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8" name="Содержимое 7"/>
          <p:cNvSpPr>
            <a:spLocks noGrp="1"/>
          </p:cNvSpPr>
          <p:nvPr>
            <p:ph sz="half" idx="1"/>
          </p:nvPr>
        </p:nvSpPr>
        <p:spPr>
          <a:xfrm>
            <a:off x="214282" y="928670"/>
            <a:ext cx="4162448" cy="1357322"/>
          </a:xfrm>
          <a:noFill/>
          <a:ln w="38100">
            <a:solidFill>
              <a:srgbClr val="00206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uz-Latn-UZ" sz="2000" b="1" dirty="0" smtClean="0"/>
              <a:t>Atomnıń  oraylıq bóimi </a:t>
            </a:r>
            <a:r>
              <a:rPr lang="uz-Latn-UZ" sz="2000" b="1" i="1" dirty="0" smtClean="0"/>
              <a:t>yadro</a:t>
            </a:r>
            <a:r>
              <a:rPr lang="uz-Latn-UZ" sz="2000" b="1" dirty="0" smtClean="0"/>
              <a:t> dep ataladı, onda atomnıń derlik bárshe massası hám oń zaryadı jıynalǵan esaplanadı.</a:t>
            </a:r>
            <a:r>
              <a:rPr lang="ru-RU" sz="2000" b="1" dirty="0" smtClean="0"/>
              <a:t> </a:t>
            </a:r>
            <a:endParaRPr lang="ru-RU" sz="2000" dirty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236" y="3971927"/>
            <a:ext cx="8422212" cy="273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ая выноска 9"/>
          <p:cNvSpPr/>
          <p:nvPr/>
        </p:nvSpPr>
        <p:spPr>
          <a:xfrm>
            <a:off x="214282" y="2357430"/>
            <a:ext cx="3240432" cy="1500198"/>
          </a:xfrm>
          <a:prstGeom prst="wedgeRectCallout">
            <a:avLst>
              <a:gd name="adj1" fmla="val 158928"/>
              <a:gd name="adj2" fmla="val 1237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Latn-UZ" sz="2000" b="1" dirty="0" smtClean="0">
                <a:solidFill>
                  <a:schemeClr val="tx1"/>
                </a:solidFill>
              </a:rPr>
              <a:t>Hár qıylı elementlerdiń atom yadroları </a:t>
            </a:r>
            <a:r>
              <a:rPr lang="uz-Latn-UZ" sz="2000" b="1" i="1" dirty="0" smtClean="0">
                <a:solidFill>
                  <a:schemeClr val="tx1"/>
                </a:solidFill>
              </a:rPr>
              <a:t>proton </a:t>
            </a:r>
            <a:r>
              <a:rPr lang="uz-Latn-UZ" sz="2000" b="1" dirty="0" smtClean="0">
                <a:solidFill>
                  <a:schemeClr val="tx1"/>
                </a:solidFill>
              </a:rPr>
              <a:t>hám </a:t>
            </a:r>
            <a:r>
              <a:rPr lang="uz-Latn-UZ" sz="2000" b="1" i="1" dirty="0" smtClean="0">
                <a:solidFill>
                  <a:schemeClr val="tx1"/>
                </a:solidFill>
              </a:rPr>
              <a:t>neytron </a:t>
            </a:r>
            <a:r>
              <a:rPr lang="uz-Latn-UZ" sz="2000" b="1" dirty="0" smtClean="0">
                <a:solidFill>
                  <a:schemeClr val="tx1"/>
                </a:solidFill>
              </a:rPr>
              <a:t>dep atalatuǵın eki bólekshelerden ibarat.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ая выноска 10"/>
          <p:cNvSpPr/>
          <p:nvPr/>
        </p:nvSpPr>
        <p:spPr>
          <a:xfrm>
            <a:off x="5286380" y="142852"/>
            <a:ext cx="3714776" cy="1428759"/>
          </a:xfrm>
          <a:prstGeom prst="wedgeRectCallout">
            <a:avLst>
              <a:gd name="adj1" fmla="val 8933"/>
              <a:gd name="adj2" fmla="val 24960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Latn-UZ" sz="2000" b="1" dirty="0" smtClean="0">
                <a:solidFill>
                  <a:schemeClr val="tx1"/>
                </a:solidFill>
              </a:rPr>
              <a:t>Atom yadrosı proton hám neytron – </a:t>
            </a:r>
            <a:r>
              <a:rPr lang="uz-Latn-UZ" sz="2000" b="1" i="1" dirty="0" smtClean="0">
                <a:solidFill>
                  <a:schemeClr val="tx1"/>
                </a:solidFill>
              </a:rPr>
              <a:t>nuklon </a:t>
            </a:r>
            <a:r>
              <a:rPr lang="uz-Latn-UZ" sz="2000" b="1" dirty="0" smtClean="0">
                <a:solidFill>
                  <a:schemeClr val="tx1"/>
                </a:solidFill>
              </a:rPr>
              <a:t>dep atalatuǵın eki zaryad halatına iye bolǵan bólekshelerden ibarat.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460" y="6310328"/>
            <a:ext cx="1890252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Molekula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5265" y="6286457"/>
            <a:ext cx="1890252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Atom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4779" y="6310328"/>
            <a:ext cx="1890252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Yadro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36586" name="ShockwaveFlash1" r:id="rId2" imgW="2771429" imgH="2303543"/>
        </mc:Choice>
        <mc:Fallback>
          <p:control name="ShockwaveFlash1" r:id="rId2" imgW="2771429" imgH="230354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32363" y="1628775"/>
                  <a:ext cx="2771775" cy="23034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DURATION" val="3600"/>
  <p:tag name="ISPRING_ULTRA_SCORM_SLIDE_COUNT" val="52"/>
  <p:tag name="ISPRING_SCORM_RATE_SLIDES" val="0"/>
  <p:tag name="ISPRING_SCORM_RATE_QUIZZES" val="0"/>
  <p:tag name="ISPRING_SCORM_PASSING_SCORE" val="0.0000000000"/>
  <p:tag name="ISPRING_RESOURCE_PATHS_HASH_2" val="8a871e3e26ec6b86480b17dace02853253311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heme/theme1.xml><?xml version="1.0" encoding="utf-8"?>
<a:theme xmlns:a="http://schemas.openxmlformats.org/drawingml/2006/main" name="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6473</TotalTime>
  <Words>1595</Words>
  <Application>Microsoft Office PowerPoint</Application>
  <PresentationFormat>Экран (4:3)</PresentationFormat>
  <Paragraphs>342</Paragraphs>
  <Slides>50</Slides>
  <Notes>46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50</vt:i4>
      </vt:variant>
    </vt:vector>
  </HeadingPairs>
  <TitlesOfParts>
    <vt:vector size="54" baseType="lpstr">
      <vt:lpstr>Office Theme</vt:lpstr>
      <vt:lpstr>Формула</vt:lpstr>
      <vt:lpstr>Уравнение</vt:lpstr>
      <vt:lpstr>Equation</vt:lpstr>
      <vt:lpstr>ЭЛЕКТРОДИНАmИКА</vt:lpstr>
      <vt:lpstr>атоm HÁM атоm yadrosÍ fizikasÍ</vt:lpstr>
      <vt:lpstr>Презентация PowerPoint</vt:lpstr>
      <vt:lpstr>Lеkсiya rеjеsi</vt:lpstr>
      <vt:lpstr>Tomsonnıń atom modeli  «Kishmishli keks» (1903 j)</vt:lpstr>
      <vt:lpstr>Rezerford tájiriybesi</vt:lpstr>
      <vt:lpstr>Yadrolarda α –bólekshelerdiń shashırawı</vt:lpstr>
      <vt:lpstr>Rezerfordtıń atom planetar modeli</vt:lpstr>
      <vt:lpstr>Atom yadrosınıń dúzilisi</vt:lpstr>
      <vt:lpstr>Proton – birden-bir elektronnan azat eilgen vodorod atomı esaplanadı.</vt:lpstr>
      <vt:lpstr>Neytron – bul elektr neytral bolǵan elementar bólekshe.</vt:lpstr>
      <vt:lpstr>Презентация PowerPoint</vt:lpstr>
      <vt:lpstr>Презентация PowerPoint</vt:lpstr>
      <vt:lpstr>Презентация PowerPoint</vt:lpstr>
      <vt:lpstr> Yadronıń baylanıs energiyası </vt:lpstr>
      <vt:lpstr> Yadronıń baylanıs energiyası </vt:lpstr>
      <vt:lpstr>Презентация PowerPoint</vt:lpstr>
      <vt:lpstr>Salıstırmalı baylanıs energiyasınıń A massa sanına baylanıslı sızılması</vt:lpstr>
      <vt:lpstr>Bekkem yadrolardaǵı proton hám neytronlar sanı</vt:lpstr>
      <vt:lpstr> Yadro kúshleri  </vt:lpstr>
      <vt:lpstr> Yadro kúshleriniń qásiyetleri  </vt:lpstr>
      <vt:lpstr> Atom yadrolarınıń, bóleksheler shıǵarıw arqalı, óz-ózinen basqa túrdegi yadrolarǵa aylanıw qásiyeti radioaktivlik dep ataladı. </vt:lpstr>
      <vt:lpstr>konteyner radioaktiv zat fotoplastinka magnit maydan</vt:lpstr>
      <vt:lpstr>Alfa - ıdıraw</vt:lpstr>
      <vt:lpstr>Radiy yadrosınıń α  bólekshelerge ıdırawı     Radiy yadrosı α  bólekshe shıǵarǵanda 4 nuklon joǵaltıp radioaktiv radonǵa ótedi. </vt:lpstr>
      <vt:lpstr>Презентация PowerPoint</vt:lpstr>
      <vt:lpstr>Презентация PowerPoint</vt:lpstr>
      <vt:lpstr>Презентация PowerPoint</vt:lpstr>
      <vt:lpstr>Gamma - ıdıraw</vt:lpstr>
      <vt:lpstr>Radioaktiv ıdıraw nızamı</vt:lpstr>
      <vt:lpstr>Yarım ıdıraw dáwiri</vt:lpstr>
      <vt:lpstr>Yadro reakciyaları</vt:lpstr>
      <vt:lpstr>Yadro reakciyasında ajralatuǵın energiya</vt:lpstr>
      <vt:lpstr>Shınjırlı yadro reakciyası</vt:lpstr>
      <vt:lpstr>Uran ıdırawında júz beretuǵın shınjırlı yadro reakciyası</vt:lpstr>
      <vt:lpstr>Презентация PowerPoint</vt:lpstr>
      <vt:lpstr>Презентация PowerPoint</vt:lpstr>
      <vt:lpstr> Úlken tezliktegi neytronlarda (v=107 m/s) yadro reakciyası </vt:lpstr>
      <vt:lpstr>Презентация PowerPoint</vt:lpstr>
      <vt:lpstr>Презентация PowerPoint</vt:lpstr>
      <vt:lpstr> Termoyadro reakciyaları  </vt:lpstr>
      <vt:lpstr>Termoyadro reakciyası</vt:lpstr>
      <vt:lpstr>Презентация PowerPoint</vt:lpstr>
      <vt:lpstr>Презентация PowerPoint</vt:lpstr>
      <vt:lpstr>Презентация PowerPoint</vt:lpstr>
      <vt:lpstr>PAYDALANÍLǴAN ÁDEBIYAТLAR</vt:lpstr>
      <vt:lpstr>Презентация PowerPoint</vt:lpstr>
      <vt:lpstr>PEDAGOGIKALÍQ DÁSTÚRIY QURALLAR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45</dc:title>
  <dc:creator>Sarvar</dc:creator>
  <cp:lastModifiedBy>admin</cp:lastModifiedBy>
  <cp:revision>502</cp:revision>
  <dcterms:modified xsi:type="dcterms:W3CDTF">2023-03-12T08:16:19Z</dcterms:modified>
</cp:coreProperties>
</file>